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300" r:id="rId28"/>
    <p:sldId id="301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302" r:id="rId37"/>
    <p:sldId id="303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304" r:id="rId48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C1E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909" autoAdjust="0"/>
  </p:normalViewPr>
  <p:slideViewPr>
    <p:cSldViewPr snapToGrid="0">
      <p:cViewPr varScale="1">
        <p:scale>
          <a:sx n="79" d="100"/>
          <a:sy n="79" d="100"/>
        </p:scale>
        <p:origin x="57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35961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001072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4766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8515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2.mp4"/><Relationship Id="rId1" Type="http://schemas.microsoft.com/office/2007/relationships/media" Target="../media/media22.mp4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3.mp4"/><Relationship Id="rId1" Type="http://schemas.microsoft.com/office/2007/relationships/media" Target="../media/media23.mp4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4.mp4"/><Relationship Id="rId1" Type="http://schemas.microsoft.com/office/2007/relationships/media" Target="../media/media24.mp4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5.mp4"/><Relationship Id="rId1" Type="http://schemas.microsoft.com/office/2007/relationships/media" Target="../media/media25.mp4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6.mp4"/><Relationship Id="rId1" Type="http://schemas.microsoft.com/office/2007/relationships/media" Target="../media/media26.mp4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7.mp4"/><Relationship Id="rId1" Type="http://schemas.microsoft.com/office/2007/relationships/media" Target="../media/media27.mp4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4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8.mp4"/><Relationship Id="rId1" Type="http://schemas.microsoft.com/office/2007/relationships/media" Target="../media/media28.mp4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4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9.mp4"/><Relationship Id="rId1" Type="http://schemas.microsoft.com/office/2007/relationships/media" Target="../media/media29.mp4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4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0.mp4"/><Relationship Id="rId1" Type="http://schemas.microsoft.com/office/2007/relationships/media" Target="../media/media30.mp4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1.mp4"/><Relationship Id="rId1" Type="http://schemas.microsoft.com/office/2007/relationships/media" Target="../media/media31.mp4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4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-13855"/>
            <a:ext cx="12192000" cy="6858000"/>
          </a:xfrm>
          <a:prstGeom prst="rect">
            <a:avLst/>
          </a:prstGeom>
          <a:noFill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B3E7958-68C7-423B-9F33-97A73234E9EC}"/>
              </a:ext>
            </a:extLst>
          </p:cNvPr>
          <p:cNvSpPr/>
          <p:nvPr/>
        </p:nvSpPr>
        <p:spPr>
          <a:xfrm>
            <a:off x="0" y="-13855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cover-title">
            <a:extLst>
              <a:ext uri="{FF2B5EF4-FFF2-40B4-BE49-F238E27FC236}">
                <a16:creationId xmlns:a16="http://schemas.microsoft.com/office/drawing/2014/main" id="{7655B7A3-8FEB-4B51-945A-F49D13A6D6F0}"/>
              </a:ext>
            </a:extLst>
          </p:cNvPr>
          <p:cNvSpPr>
            <a:spLocks noGrp="1"/>
          </p:cNvSpPr>
          <p:nvPr/>
        </p:nvSpPr>
        <p:spPr>
          <a:xfrm>
            <a:off x="666750" y="1015666"/>
            <a:ext cx="7735704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4950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4950" b="1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Order from</a:t>
            </a:r>
            <a:r>
              <a:rPr lang="en-US" sz="4950" b="1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 </a:t>
            </a:r>
            <a:r>
              <a:rPr sz="4950" b="1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Divergence</a:t>
            </a:r>
          </a:p>
        </p:txBody>
      </p:sp>
      <p:sp>
        <p:nvSpPr>
          <p:cNvPr id="3" name="cover-subtitle">
            <a:extLst>
              <a:ext uri="{FF2B5EF4-FFF2-40B4-BE49-F238E27FC236}">
                <a16:creationId xmlns:a16="http://schemas.microsoft.com/office/drawing/2014/main" id="{C6283EF8-96B0-4588-B218-8B3485C6E8E2}"/>
              </a:ext>
            </a:extLst>
          </p:cNvPr>
          <p:cNvSpPr>
            <a:spLocks noGrp="1"/>
          </p:cNvSpPr>
          <p:nvPr/>
        </p:nvSpPr>
        <p:spPr>
          <a:xfrm>
            <a:off x="666750" y="3314701"/>
            <a:ext cx="6205688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0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2800" b="0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Mastering Large-Scale Computation</a:t>
            </a:r>
          </a:p>
          <a:p>
            <a:pPr algn="l">
              <a:defRPr sz="1950" b="0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2800" b="0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with Minimal Time Complexity Constants</a:t>
            </a:r>
          </a:p>
        </p:txBody>
      </p:sp>
      <p:sp>
        <p:nvSpPr>
          <p:cNvPr id="4" name="cover-speakers">
            <a:extLst>
              <a:ext uri="{FF2B5EF4-FFF2-40B4-BE49-F238E27FC236}">
                <a16:creationId xmlns:a16="http://schemas.microsoft.com/office/drawing/2014/main" id="{1B181131-DD7D-4B63-8521-521AFC39A307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4953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2100" b="1" dirty="0" err="1">
                <a:solidFill>
                  <a:srgbClr val="101828"/>
                </a:solidFill>
                <a:latin typeface="Aptos"/>
                <a:ea typeface="Aptos"/>
                <a:cs typeface="Aptos"/>
              </a:rPr>
              <a:t>Zhuoran</a:t>
            </a:r>
            <a:r>
              <a:rPr sz="2100" b="1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 Yi </a:t>
            </a:r>
            <a:r>
              <a:rPr lang="en-US" altLang="zh-CN" sz="2100" b="1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·</a:t>
            </a:r>
            <a:r>
              <a:rPr sz="2100" b="1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 Fei Yu</a:t>
            </a:r>
          </a:p>
        </p:txBody>
      </p:sp>
      <p:sp>
        <p:nvSpPr>
          <p:cNvPr id="5" name="cover-affiliation">
            <a:extLst>
              <a:ext uri="{FF2B5EF4-FFF2-40B4-BE49-F238E27FC236}">
                <a16:creationId xmlns:a16="http://schemas.microsoft.com/office/drawing/2014/main" id="{E304F611-795D-4104-9235-73B23543F7F6}"/>
              </a:ext>
            </a:extLst>
          </p:cNvPr>
          <p:cNvSpPr>
            <a:spLocks noGrp="1"/>
          </p:cNvSpPr>
          <p:nvPr/>
        </p:nvSpPr>
        <p:spPr>
          <a:xfrm>
            <a:off x="666750" y="5676900"/>
            <a:ext cx="5143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500" b="0" dirty="0">
                <a:solidFill>
                  <a:srgbClr val="667085"/>
                </a:solidFill>
                <a:latin typeface="Aptos"/>
                <a:ea typeface="Aptos"/>
                <a:cs typeface="Aptos"/>
              </a:rPr>
              <a:t>Utah Graphics Lab · VCL Imaging Group</a:t>
            </a:r>
            <a:r>
              <a:rPr lang="en-US" sz="1500" b="0" dirty="0">
                <a:solidFill>
                  <a:srgbClr val="667085"/>
                </a:solidFill>
                <a:latin typeface="Aptos"/>
                <a:ea typeface="Aptos"/>
                <a:cs typeface="Aptos"/>
              </a:rPr>
              <a:t>, </a:t>
            </a:r>
            <a:r>
              <a:rPr lang="en-US" altLang="zh-CN" sz="1500" b="0" dirty="0">
                <a:solidFill>
                  <a:srgbClr val="667085"/>
                </a:solidFill>
                <a:latin typeface="Aptos"/>
                <a:ea typeface="Aptos"/>
                <a:cs typeface="Aptos"/>
              </a:rPr>
              <a:t>Peking University</a:t>
            </a:r>
            <a:endParaRPr sz="1500" b="0" dirty="0">
              <a:solidFill>
                <a:srgbClr val="667085"/>
              </a:solidFill>
              <a:latin typeface="Aptos"/>
              <a:ea typeface="Aptos"/>
              <a:cs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0423489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">
            <a:extLst>
              <a:ext uri="{FF2B5EF4-FFF2-40B4-BE49-F238E27FC236}">
                <a16:creationId xmlns:a16="http://schemas.microsoft.com/office/drawing/2014/main" id="{912BF889-F92B-4E41-953D-22BADA790AA3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CUDA: Warp Scheduling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2472512B-5528-4D49-BA0E-C41EFC9042E9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3" name="queue-label">
            <a:extLst>
              <a:ext uri="{FF2B5EF4-FFF2-40B4-BE49-F238E27FC236}">
                <a16:creationId xmlns:a16="http://schemas.microsoft.com/office/drawing/2014/main" id="{1047EF9A-A712-4A3A-93FD-22618DF7EB78}"/>
              </a:ext>
            </a:extLst>
          </p:cNvPr>
          <p:cNvSpPr>
            <a:spLocks noGrp="1"/>
          </p:cNvSpPr>
          <p:nvPr/>
        </p:nvSpPr>
        <p:spPr>
          <a:xfrm>
            <a:off x="685800" y="1181100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warp queue</a:t>
            </a:r>
          </a:p>
        </p:txBody>
      </p:sp>
      <p:sp>
        <p:nvSpPr>
          <p:cNvPr id="4" name="queue-0">
            <a:extLst>
              <a:ext uri="{FF2B5EF4-FFF2-40B4-BE49-F238E27FC236}">
                <a16:creationId xmlns:a16="http://schemas.microsoft.com/office/drawing/2014/main" id="{A49C52EC-E2FD-47BA-A49D-1CF9BCFB99C0}"/>
              </a:ext>
            </a:extLst>
          </p:cNvPr>
          <p:cNvSpPr>
            <a:spLocks noGrp="1"/>
          </p:cNvSpPr>
          <p:nvPr/>
        </p:nvSpPr>
        <p:spPr>
          <a:xfrm>
            <a:off x="781050" y="1571625"/>
            <a:ext cx="1428750" cy="361950"/>
          </a:xfrm>
          <a:prstGeom prst="roundRect">
            <a:avLst>
              <a:gd name="adj" fmla="val 21053"/>
            </a:avLst>
          </a:prstGeom>
          <a:solidFill>
            <a:srgbClr val="FFFFFF"/>
          </a:solidFill>
          <a:ln w="19050">
            <a:solidFill>
              <a:srgbClr val="2688F5"/>
            </a:solidFill>
            <a:prstDash val="solid"/>
          </a:ln>
        </p:spPr>
      </p:sp>
      <p:sp>
        <p:nvSpPr>
          <p:cNvPr id="5" name="queue-0-text">
            <a:extLst>
              <a:ext uri="{FF2B5EF4-FFF2-40B4-BE49-F238E27FC236}">
                <a16:creationId xmlns:a16="http://schemas.microsoft.com/office/drawing/2014/main" id="{9D453894-F7DC-44A8-8C46-1DC895F8C11D}"/>
              </a:ext>
            </a:extLst>
          </p:cNvPr>
          <p:cNvSpPr>
            <a:spLocks noGrp="1"/>
          </p:cNvSpPr>
          <p:nvPr/>
        </p:nvSpPr>
        <p:spPr>
          <a:xfrm>
            <a:off x="781050" y="1571625"/>
            <a:ext cx="1428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W0</a:t>
            </a:r>
          </a:p>
        </p:txBody>
      </p:sp>
      <p:sp>
        <p:nvSpPr>
          <p:cNvPr id="6" name="queue-1">
            <a:extLst>
              <a:ext uri="{FF2B5EF4-FFF2-40B4-BE49-F238E27FC236}">
                <a16:creationId xmlns:a16="http://schemas.microsoft.com/office/drawing/2014/main" id="{81B97627-6D8C-4D3E-80AA-899E758694CA}"/>
              </a:ext>
            </a:extLst>
          </p:cNvPr>
          <p:cNvSpPr>
            <a:spLocks noGrp="1"/>
          </p:cNvSpPr>
          <p:nvPr/>
        </p:nvSpPr>
        <p:spPr>
          <a:xfrm>
            <a:off x="781050" y="2028825"/>
            <a:ext cx="1428750" cy="361950"/>
          </a:xfrm>
          <a:prstGeom prst="roundRect">
            <a:avLst>
              <a:gd name="adj" fmla="val 21053"/>
            </a:avLst>
          </a:prstGeom>
          <a:solidFill>
            <a:srgbClr val="FFFFFF"/>
          </a:solidFill>
          <a:ln w="19050">
            <a:solidFill>
              <a:srgbClr val="2688F5"/>
            </a:solidFill>
            <a:prstDash val="solid"/>
          </a:ln>
        </p:spPr>
      </p:sp>
      <p:sp>
        <p:nvSpPr>
          <p:cNvPr id="7" name="queue-1-text">
            <a:extLst>
              <a:ext uri="{FF2B5EF4-FFF2-40B4-BE49-F238E27FC236}">
                <a16:creationId xmlns:a16="http://schemas.microsoft.com/office/drawing/2014/main" id="{E1ED5697-C9A1-4EB9-BA28-1C4B344C2A42}"/>
              </a:ext>
            </a:extLst>
          </p:cNvPr>
          <p:cNvSpPr>
            <a:spLocks noGrp="1"/>
          </p:cNvSpPr>
          <p:nvPr/>
        </p:nvSpPr>
        <p:spPr>
          <a:xfrm>
            <a:off x="781050" y="2028825"/>
            <a:ext cx="1428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W1</a:t>
            </a:r>
          </a:p>
        </p:txBody>
      </p:sp>
      <p:sp>
        <p:nvSpPr>
          <p:cNvPr id="8" name="queue-2">
            <a:extLst>
              <a:ext uri="{FF2B5EF4-FFF2-40B4-BE49-F238E27FC236}">
                <a16:creationId xmlns:a16="http://schemas.microsoft.com/office/drawing/2014/main" id="{D2FF7387-BE85-4626-A1FF-2E167C929613}"/>
              </a:ext>
            </a:extLst>
          </p:cNvPr>
          <p:cNvSpPr>
            <a:spLocks noGrp="1"/>
          </p:cNvSpPr>
          <p:nvPr/>
        </p:nvSpPr>
        <p:spPr>
          <a:xfrm>
            <a:off x="781050" y="2486025"/>
            <a:ext cx="1428750" cy="361950"/>
          </a:xfrm>
          <a:prstGeom prst="roundRect">
            <a:avLst>
              <a:gd name="adj" fmla="val 21053"/>
            </a:avLst>
          </a:prstGeom>
          <a:solidFill>
            <a:srgbClr val="FFFFFF"/>
          </a:solidFill>
          <a:ln w="19050">
            <a:solidFill>
              <a:srgbClr val="FA7868"/>
            </a:solidFill>
            <a:prstDash val="solid"/>
          </a:ln>
        </p:spPr>
      </p:sp>
      <p:sp>
        <p:nvSpPr>
          <p:cNvPr id="9" name="queue-2-text">
            <a:extLst>
              <a:ext uri="{FF2B5EF4-FFF2-40B4-BE49-F238E27FC236}">
                <a16:creationId xmlns:a16="http://schemas.microsoft.com/office/drawing/2014/main" id="{C33C1CBA-AE73-4AFE-A4FC-EB6278C5C6C2}"/>
              </a:ext>
            </a:extLst>
          </p:cNvPr>
          <p:cNvSpPr>
            <a:spLocks noGrp="1"/>
          </p:cNvSpPr>
          <p:nvPr/>
        </p:nvSpPr>
        <p:spPr>
          <a:xfrm>
            <a:off x="781050" y="2486025"/>
            <a:ext cx="1428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FA7868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A7868"/>
                </a:solidFill>
                <a:latin typeface="Aptos"/>
                <a:ea typeface="Aptos"/>
                <a:cs typeface="Aptos"/>
              </a:rPr>
              <a:t>W2</a:t>
            </a:r>
          </a:p>
        </p:txBody>
      </p:sp>
      <p:sp>
        <p:nvSpPr>
          <p:cNvPr id="10" name="queue-3">
            <a:extLst>
              <a:ext uri="{FF2B5EF4-FFF2-40B4-BE49-F238E27FC236}">
                <a16:creationId xmlns:a16="http://schemas.microsoft.com/office/drawing/2014/main" id="{8E164FD8-F370-48D6-BDF9-6C9A75131CF4}"/>
              </a:ext>
            </a:extLst>
          </p:cNvPr>
          <p:cNvSpPr>
            <a:spLocks noGrp="1"/>
          </p:cNvSpPr>
          <p:nvPr/>
        </p:nvSpPr>
        <p:spPr>
          <a:xfrm>
            <a:off x="781050" y="2943225"/>
            <a:ext cx="1428750" cy="361950"/>
          </a:xfrm>
          <a:prstGeom prst="roundRect">
            <a:avLst>
              <a:gd name="adj" fmla="val 21053"/>
            </a:avLst>
          </a:prstGeom>
          <a:solidFill>
            <a:srgbClr val="FFFFFF"/>
          </a:solidFill>
          <a:ln w="19050">
            <a:solidFill>
              <a:srgbClr val="2688F5"/>
            </a:solidFill>
            <a:prstDash val="solid"/>
          </a:ln>
        </p:spPr>
      </p:sp>
      <p:sp>
        <p:nvSpPr>
          <p:cNvPr id="11" name="queue-3-text">
            <a:extLst>
              <a:ext uri="{FF2B5EF4-FFF2-40B4-BE49-F238E27FC236}">
                <a16:creationId xmlns:a16="http://schemas.microsoft.com/office/drawing/2014/main" id="{1E498631-1936-415B-8932-6EB5742C67D0}"/>
              </a:ext>
            </a:extLst>
          </p:cNvPr>
          <p:cNvSpPr>
            <a:spLocks noGrp="1"/>
          </p:cNvSpPr>
          <p:nvPr/>
        </p:nvSpPr>
        <p:spPr>
          <a:xfrm>
            <a:off x="781050" y="2943225"/>
            <a:ext cx="1428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W3</a:t>
            </a:r>
          </a:p>
        </p:txBody>
      </p:sp>
      <p:sp>
        <p:nvSpPr>
          <p:cNvPr id="12" name="queue-4">
            <a:extLst>
              <a:ext uri="{FF2B5EF4-FFF2-40B4-BE49-F238E27FC236}">
                <a16:creationId xmlns:a16="http://schemas.microsoft.com/office/drawing/2014/main" id="{100729C7-64FA-4C43-A995-C42DA710A8C4}"/>
              </a:ext>
            </a:extLst>
          </p:cNvPr>
          <p:cNvSpPr>
            <a:spLocks noGrp="1"/>
          </p:cNvSpPr>
          <p:nvPr/>
        </p:nvSpPr>
        <p:spPr>
          <a:xfrm>
            <a:off x="781050" y="3400425"/>
            <a:ext cx="1428750" cy="361950"/>
          </a:xfrm>
          <a:prstGeom prst="roundRect">
            <a:avLst>
              <a:gd name="adj" fmla="val 21053"/>
            </a:avLst>
          </a:prstGeom>
          <a:solidFill>
            <a:srgbClr val="FFFFFF"/>
          </a:solidFill>
          <a:ln w="19050">
            <a:solidFill>
              <a:srgbClr val="2688F5"/>
            </a:solidFill>
            <a:prstDash val="solid"/>
          </a:ln>
        </p:spPr>
      </p:sp>
      <p:sp>
        <p:nvSpPr>
          <p:cNvPr id="13" name="queue-4-text">
            <a:extLst>
              <a:ext uri="{FF2B5EF4-FFF2-40B4-BE49-F238E27FC236}">
                <a16:creationId xmlns:a16="http://schemas.microsoft.com/office/drawing/2014/main" id="{6380E89A-3551-499E-8F8B-66AABD444609}"/>
              </a:ext>
            </a:extLst>
          </p:cNvPr>
          <p:cNvSpPr>
            <a:spLocks noGrp="1"/>
          </p:cNvSpPr>
          <p:nvPr/>
        </p:nvSpPr>
        <p:spPr>
          <a:xfrm>
            <a:off x="781050" y="3400425"/>
            <a:ext cx="1428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W4</a:t>
            </a:r>
          </a:p>
        </p:txBody>
      </p:sp>
      <p:sp>
        <p:nvSpPr>
          <p:cNvPr id="14" name="queue-5">
            <a:extLst>
              <a:ext uri="{FF2B5EF4-FFF2-40B4-BE49-F238E27FC236}">
                <a16:creationId xmlns:a16="http://schemas.microsoft.com/office/drawing/2014/main" id="{6B3E6457-5EAD-4874-B152-719F65306465}"/>
              </a:ext>
            </a:extLst>
          </p:cNvPr>
          <p:cNvSpPr>
            <a:spLocks noGrp="1"/>
          </p:cNvSpPr>
          <p:nvPr/>
        </p:nvSpPr>
        <p:spPr>
          <a:xfrm>
            <a:off x="781050" y="3857625"/>
            <a:ext cx="1428750" cy="361950"/>
          </a:xfrm>
          <a:prstGeom prst="roundRect">
            <a:avLst>
              <a:gd name="adj" fmla="val 21053"/>
            </a:avLst>
          </a:prstGeom>
          <a:solidFill>
            <a:srgbClr val="FFFFFF"/>
          </a:solidFill>
          <a:ln w="19050">
            <a:solidFill>
              <a:srgbClr val="2688F5"/>
            </a:solidFill>
            <a:prstDash val="solid"/>
          </a:ln>
        </p:spPr>
      </p:sp>
      <p:sp>
        <p:nvSpPr>
          <p:cNvPr id="15" name="queue-5-text">
            <a:extLst>
              <a:ext uri="{FF2B5EF4-FFF2-40B4-BE49-F238E27FC236}">
                <a16:creationId xmlns:a16="http://schemas.microsoft.com/office/drawing/2014/main" id="{5DCD3EF1-DDB9-4700-9D28-88565E1CC5D8}"/>
              </a:ext>
            </a:extLst>
          </p:cNvPr>
          <p:cNvSpPr>
            <a:spLocks noGrp="1"/>
          </p:cNvSpPr>
          <p:nvPr/>
        </p:nvSpPr>
        <p:spPr>
          <a:xfrm>
            <a:off x="781050" y="3857625"/>
            <a:ext cx="1428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W5</a:t>
            </a:r>
          </a:p>
        </p:txBody>
      </p:sp>
      <p:sp>
        <p:nvSpPr>
          <p:cNvPr id="16" name="scheduler">
            <a:extLst>
              <a:ext uri="{FF2B5EF4-FFF2-40B4-BE49-F238E27FC236}">
                <a16:creationId xmlns:a16="http://schemas.microsoft.com/office/drawing/2014/main" id="{5DB86C4D-CE28-45B5-9903-CA0C4143D450}"/>
              </a:ext>
            </a:extLst>
          </p:cNvPr>
          <p:cNvSpPr>
            <a:spLocks noGrp="1"/>
          </p:cNvSpPr>
          <p:nvPr/>
        </p:nvSpPr>
        <p:spPr>
          <a:xfrm>
            <a:off x="3143250" y="2143125"/>
            <a:ext cx="2190750" cy="952500"/>
          </a:xfrm>
          <a:prstGeom prst="roundRect">
            <a:avLst>
              <a:gd name="adj" fmla="val 8000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17" name="scheduler-text">
            <a:extLst>
              <a:ext uri="{FF2B5EF4-FFF2-40B4-BE49-F238E27FC236}">
                <a16:creationId xmlns:a16="http://schemas.microsoft.com/office/drawing/2014/main" id="{54BBD061-9A72-4BCD-85C4-9507EC1D8425}"/>
              </a:ext>
            </a:extLst>
          </p:cNvPr>
          <p:cNvSpPr>
            <a:spLocks noGrp="1"/>
          </p:cNvSpPr>
          <p:nvPr/>
        </p:nvSpPr>
        <p:spPr>
          <a:xfrm>
            <a:off x="3143250" y="2143125"/>
            <a:ext cx="21907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warp</a:t>
            </a:r>
          </a:p>
          <a:p>
            <a:pPr algn="ctr">
              <a:defRPr sz="18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scheduler</a:t>
            </a:r>
          </a:p>
        </p:txBody>
      </p:sp>
      <p:sp>
        <p:nvSpPr>
          <p:cNvPr id="18" name="q-arrow-shaft">
            <a:extLst>
              <a:ext uri="{FF2B5EF4-FFF2-40B4-BE49-F238E27FC236}">
                <a16:creationId xmlns:a16="http://schemas.microsoft.com/office/drawing/2014/main" id="{28AFBCC4-8293-4A52-B22C-543EE81A01DC}"/>
              </a:ext>
            </a:extLst>
          </p:cNvPr>
          <p:cNvSpPr>
            <a:spLocks noGrp="1"/>
          </p:cNvSpPr>
          <p:nvPr/>
        </p:nvSpPr>
        <p:spPr>
          <a:xfrm>
            <a:off x="2286000" y="2609850"/>
            <a:ext cx="781050" cy="28575"/>
          </a:xfrm>
          <a:prstGeom prst="rect">
            <a:avLst/>
          </a:prstGeom>
          <a:solidFill>
            <a:srgbClr val="101828"/>
          </a:solidFill>
          <a:ln w="0">
            <a:solidFill>
              <a:srgbClr val="101828"/>
            </a:solidFill>
            <a:prstDash val="solid"/>
          </a:ln>
        </p:spPr>
      </p:sp>
      <p:sp>
        <p:nvSpPr>
          <p:cNvPr id="19" name="q-arrow-head">
            <a:extLst>
              <a:ext uri="{FF2B5EF4-FFF2-40B4-BE49-F238E27FC236}">
                <a16:creationId xmlns:a16="http://schemas.microsoft.com/office/drawing/2014/main" id="{A881F6A4-CA61-4162-A82F-BFA850025AE9}"/>
              </a:ext>
            </a:extLst>
          </p:cNvPr>
          <p:cNvSpPr>
            <a:spLocks noGrp="1"/>
          </p:cNvSpPr>
          <p:nvPr/>
        </p:nvSpPr>
        <p:spPr>
          <a:xfrm>
            <a:off x="3028950" y="2562225"/>
            <a:ext cx="95250" cy="123825"/>
          </a:xfrm>
          <a:prstGeom prst="rect">
            <a:avLst/>
          </a:prstGeom>
          <a:solidFill>
            <a:srgbClr val="101828"/>
          </a:solidFill>
          <a:ln w="0">
            <a:solidFill>
              <a:srgbClr val="101828"/>
            </a:solidFill>
            <a:prstDash val="solid"/>
          </a:ln>
        </p:spPr>
      </p:sp>
      <p:sp>
        <p:nvSpPr>
          <p:cNvPr id="20" name="dispatch-label">
            <a:extLst>
              <a:ext uri="{FF2B5EF4-FFF2-40B4-BE49-F238E27FC236}">
                <a16:creationId xmlns:a16="http://schemas.microsoft.com/office/drawing/2014/main" id="{4B773F64-4D0C-4582-AAB8-F110DB683A9D}"/>
              </a:ext>
            </a:extLst>
          </p:cNvPr>
          <p:cNvSpPr>
            <a:spLocks noGrp="1"/>
          </p:cNvSpPr>
          <p:nvPr/>
        </p:nvSpPr>
        <p:spPr>
          <a:xfrm>
            <a:off x="5181600" y="2152650"/>
            <a:ext cx="1143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dispatch</a:t>
            </a:r>
          </a:p>
        </p:txBody>
      </p:sp>
      <p:sp>
        <p:nvSpPr>
          <p:cNvPr id="21" name="units-label">
            <a:extLst>
              <a:ext uri="{FF2B5EF4-FFF2-40B4-BE49-F238E27FC236}">
                <a16:creationId xmlns:a16="http://schemas.microsoft.com/office/drawing/2014/main" id="{75711946-25DB-4B45-9E0E-DB6EE41B53C3}"/>
              </a:ext>
            </a:extLst>
          </p:cNvPr>
          <p:cNvSpPr>
            <a:spLocks noGrp="1"/>
          </p:cNvSpPr>
          <p:nvPr/>
        </p:nvSpPr>
        <p:spPr>
          <a:xfrm>
            <a:off x="7239000" y="1104900"/>
            <a:ext cx="4476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32 compute units</a:t>
            </a:r>
          </a:p>
        </p:txBody>
      </p:sp>
      <p:sp>
        <p:nvSpPr>
          <p:cNvPr id="22" name="lane-0">
            <a:extLst>
              <a:ext uri="{FF2B5EF4-FFF2-40B4-BE49-F238E27FC236}">
                <a16:creationId xmlns:a16="http://schemas.microsoft.com/office/drawing/2014/main" id="{AB7E07C4-4CEC-45FF-9E5F-B60A37C7528F}"/>
              </a:ext>
            </a:extLst>
          </p:cNvPr>
          <p:cNvSpPr>
            <a:spLocks noGrp="1"/>
          </p:cNvSpPr>
          <p:nvPr/>
        </p:nvSpPr>
        <p:spPr>
          <a:xfrm>
            <a:off x="6191250" y="142875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FFE6E1"/>
          </a:solidFill>
          <a:ln w="9525">
            <a:solidFill>
              <a:srgbClr val="FA7868"/>
            </a:solidFill>
            <a:prstDash val="solid"/>
          </a:ln>
        </p:spPr>
      </p:sp>
      <p:sp>
        <p:nvSpPr>
          <p:cNvPr id="23" name="lane-t-0">
            <a:extLst>
              <a:ext uri="{FF2B5EF4-FFF2-40B4-BE49-F238E27FC236}">
                <a16:creationId xmlns:a16="http://schemas.microsoft.com/office/drawing/2014/main" id="{D1E346A0-C46B-4888-A255-50477CB262D3}"/>
              </a:ext>
            </a:extLst>
          </p:cNvPr>
          <p:cNvSpPr>
            <a:spLocks noGrp="1"/>
          </p:cNvSpPr>
          <p:nvPr/>
        </p:nvSpPr>
        <p:spPr>
          <a:xfrm>
            <a:off x="6191250" y="142875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FA7868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FA7868"/>
                </a:solidFill>
                <a:latin typeface="Aptos"/>
                <a:ea typeface="Aptos"/>
                <a:cs typeface="Aptos"/>
              </a:rPr>
              <a:t>0</a:t>
            </a:r>
          </a:p>
        </p:txBody>
      </p:sp>
      <p:sp>
        <p:nvSpPr>
          <p:cNvPr id="24" name="lane-1">
            <a:extLst>
              <a:ext uri="{FF2B5EF4-FFF2-40B4-BE49-F238E27FC236}">
                <a16:creationId xmlns:a16="http://schemas.microsoft.com/office/drawing/2014/main" id="{701BE6E1-74E2-4200-9CB5-A9D9E28FAC39}"/>
              </a:ext>
            </a:extLst>
          </p:cNvPr>
          <p:cNvSpPr>
            <a:spLocks noGrp="1"/>
          </p:cNvSpPr>
          <p:nvPr/>
        </p:nvSpPr>
        <p:spPr>
          <a:xfrm>
            <a:off x="6829425" y="142875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25" name="lane-t-1">
            <a:extLst>
              <a:ext uri="{FF2B5EF4-FFF2-40B4-BE49-F238E27FC236}">
                <a16:creationId xmlns:a16="http://schemas.microsoft.com/office/drawing/2014/main" id="{DE9A1065-7978-4A5C-9F51-42B035252508}"/>
              </a:ext>
            </a:extLst>
          </p:cNvPr>
          <p:cNvSpPr>
            <a:spLocks noGrp="1"/>
          </p:cNvSpPr>
          <p:nvPr/>
        </p:nvSpPr>
        <p:spPr>
          <a:xfrm>
            <a:off x="6829425" y="142875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26" name="lane-2">
            <a:extLst>
              <a:ext uri="{FF2B5EF4-FFF2-40B4-BE49-F238E27FC236}">
                <a16:creationId xmlns:a16="http://schemas.microsoft.com/office/drawing/2014/main" id="{3B154F51-0117-403E-B119-DA011BB4623A}"/>
              </a:ext>
            </a:extLst>
          </p:cNvPr>
          <p:cNvSpPr>
            <a:spLocks noGrp="1"/>
          </p:cNvSpPr>
          <p:nvPr/>
        </p:nvSpPr>
        <p:spPr>
          <a:xfrm>
            <a:off x="7467600" y="142875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27" name="lane-t-2">
            <a:extLst>
              <a:ext uri="{FF2B5EF4-FFF2-40B4-BE49-F238E27FC236}">
                <a16:creationId xmlns:a16="http://schemas.microsoft.com/office/drawing/2014/main" id="{013CB630-F921-43D3-8D33-F2CB997574FA}"/>
              </a:ext>
            </a:extLst>
          </p:cNvPr>
          <p:cNvSpPr>
            <a:spLocks noGrp="1"/>
          </p:cNvSpPr>
          <p:nvPr/>
        </p:nvSpPr>
        <p:spPr>
          <a:xfrm>
            <a:off x="7467600" y="142875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28" name="lane-3">
            <a:extLst>
              <a:ext uri="{FF2B5EF4-FFF2-40B4-BE49-F238E27FC236}">
                <a16:creationId xmlns:a16="http://schemas.microsoft.com/office/drawing/2014/main" id="{6382125F-67A4-4F71-929D-5CD71F833802}"/>
              </a:ext>
            </a:extLst>
          </p:cNvPr>
          <p:cNvSpPr>
            <a:spLocks noGrp="1"/>
          </p:cNvSpPr>
          <p:nvPr/>
        </p:nvSpPr>
        <p:spPr>
          <a:xfrm>
            <a:off x="8105775" y="142875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29" name="lane-t-3">
            <a:extLst>
              <a:ext uri="{FF2B5EF4-FFF2-40B4-BE49-F238E27FC236}">
                <a16:creationId xmlns:a16="http://schemas.microsoft.com/office/drawing/2014/main" id="{659F6698-950C-45EC-92CD-C1437804D879}"/>
              </a:ext>
            </a:extLst>
          </p:cNvPr>
          <p:cNvSpPr>
            <a:spLocks noGrp="1"/>
          </p:cNvSpPr>
          <p:nvPr/>
        </p:nvSpPr>
        <p:spPr>
          <a:xfrm>
            <a:off x="8105775" y="142875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30" name="lane-4">
            <a:extLst>
              <a:ext uri="{FF2B5EF4-FFF2-40B4-BE49-F238E27FC236}">
                <a16:creationId xmlns:a16="http://schemas.microsoft.com/office/drawing/2014/main" id="{6E7FBA91-4BD7-438A-A760-D543CA01979C}"/>
              </a:ext>
            </a:extLst>
          </p:cNvPr>
          <p:cNvSpPr>
            <a:spLocks noGrp="1"/>
          </p:cNvSpPr>
          <p:nvPr/>
        </p:nvSpPr>
        <p:spPr>
          <a:xfrm>
            <a:off x="8743950" y="142875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31" name="lane-t-4">
            <a:extLst>
              <a:ext uri="{FF2B5EF4-FFF2-40B4-BE49-F238E27FC236}">
                <a16:creationId xmlns:a16="http://schemas.microsoft.com/office/drawing/2014/main" id="{B4A270EF-5B54-458D-AD21-FAEB74C99DEB}"/>
              </a:ext>
            </a:extLst>
          </p:cNvPr>
          <p:cNvSpPr>
            <a:spLocks noGrp="1"/>
          </p:cNvSpPr>
          <p:nvPr/>
        </p:nvSpPr>
        <p:spPr>
          <a:xfrm>
            <a:off x="8743950" y="142875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32" name="lane-5">
            <a:extLst>
              <a:ext uri="{FF2B5EF4-FFF2-40B4-BE49-F238E27FC236}">
                <a16:creationId xmlns:a16="http://schemas.microsoft.com/office/drawing/2014/main" id="{EBCA5A9A-EB42-4EE1-80D3-F652F967B32F}"/>
              </a:ext>
            </a:extLst>
          </p:cNvPr>
          <p:cNvSpPr>
            <a:spLocks noGrp="1"/>
          </p:cNvSpPr>
          <p:nvPr/>
        </p:nvSpPr>
        <p:spPr>
          <a:xfrm>
            <a:off x="9382125" y="142875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FFE6E1"/>
          </a:solidFill>
          <a:ln w="9525">
            <a:solidFill>
              <a:srgbClr val="FA7868"/>
            </a:solidFill>
            <a:prstDash val="solid"/>
          </a:ln>
        </p:spPr>
      </p:sp>
      <p:sp>
        <p:nvSpPr>
          <p:cNvPr id="33" name="lane-t-5">
            <a:extLst>
              <a:ext uri="{FF2B5EF4-FFF2-40B4-BE49-F238E27FC236}">
                <a16:creationId xmlns:a16="http://schemas.microsoft.com/office/drawing/2014/main" id="{8EB3DDA2-4AFD-43F3-8E5D-FCCA6739D18C}"/>
              </a:ext>
            </a:extLst>
          </p:cNvPr>
          <p:cNvSpPr>
            <a:spLocks noGrp="1"/>
          </p:cNvSpPr>
          <p:nvPr/>
        </p:nvSpPr>
        <p:spPr>
          <a:xfrm>
            <a:off x="9382125" y="142875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FA7868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FA7868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34" name="lane-6">
            <a:extLst>
              <a:ext uri="{FF2B5EF4-FFF2-40B4-BE49-F238E27FC236}">
                <a16:creationId xmlns:a16="http://schemas.microsoft.com/office/drawing/2014/main" id="{CDA2D92F-EFBD-4A33-A211-7DA1B82AAD02}"/>
              </a:ext>
            </a:extLst>
          </p:cNvPr>
          <p:cNvSpPr>
            <a:spLocks noGrp="1"/>
          </p:cNvSpPr>
          <p:nvPr/>
        </p:nvSpPr>
        <p:spPr>
          <a:xfrm>
            <a:off x="10020300" y="142875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35" name="lane-t-6">
            <a:extLst>
              <a:ext uri="{FF2B5EF4-FFF2-40B4-BE49-F238E27FC236}">
                <a16:creationId xmlns:a16="http://schemas.microsoft.com/office/drawing/2014/main" id="{CC9F60E4-C150-4306-A364-DE3295423E15}"/>
              </a:ext>
            </a:extLst>
          </p:cNvPr>
          <p:cNvSpPr>
            <a:spLocks noGrp="1"/>
          </p:cNvSpPr>
          <p:nvPr/>
        </p:nvSpPr>
        <p:spPr>
          <a:xfrm>
            <a:off x="10020300" y="142875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36" name="lane-7">
            <a:extLst>
              <a:ext uri="{FF2B5EF4-FFF2-40B4-BE49-F238E27FC236}">
                <a16:creationId xmlns:a16="http://schemas.microsoft.com/office/drawing/2014/main" id="{BA2C4166-975B-4A29-9985-E0093DDEB097}"/>
              </a:ext>
            </a:extLst>
          </p:cNvPr>
          <p:cNvSpPr>
            <a:spLocks noGrp="1"/>
          </p:cNvSpPr>
          <p:nvPr/>
        </p:nvSpPr>
        <p:spPr>
          <a:xfrm>
            <a:off x="10658475" y="142875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37" name="lane-t-7">
            <a:extLst>
              <a:ext uri="{FF2B5EF4-FFF2-40B4-BE49-F238E27FC236}">
                <a16:creationId xmlns:a16="http://schemas.microsoft.com/office/drawing/2014/main" id="{9F3DCCE3-9A07-47D7-A089-DF8BAAA16F39}"/>
              </a:ext>
            </a:extLst>
          </p:cNvPr>
          <p:cNvSpPr>
            <a:spLocks noGrp="1"/>
          </p:cNvSpPr>
          <p:nvPr/>
        </p:nvSpPr>
        <p:spPr>
          <a:xfrm>
            <a:off x="10658475" y="142875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38" name="lane-8">
            <a:extLst>
              <a:ext uri="{FF2B5EF4-FFF2-40B4-BE49-F238E27FC236}">
                <a16:creationId xmlns:a16="http://schemas.microsoft.com/office/drawing/2014/main" id="{7E392744-F773-4379-B170-2C65B5A53ED4}"/>
              </a:ext>
            </a:extLst>
          </p:cNvPr>
          <p:cNvSpPr>
            <a:spLocks noGrp="1"/>
          </p:cNvSpPr>
          <p:nvPr/>
        </p:nvSpPr>
        <p:spPr>
          <a:xfrm>
            <a:off x="6191250" y="209550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39" name="lane-t-8">
            <a:extLst>
              <a:ext uri="{FF2B5EF4-FFF2-40B4-BE49-F238E27FC236}">
                <a16:creationId xmlns:a16="http://schemas.microsoft.com/office/drawing/2014/main" id="{5B6D57A2-802E-44D3-93C3-F392E614AD6A}"/>
              </a:ext>
            </a:extLst>
          </p:cNvPr>
          <p:cNvSpPr>
            <a:spLocks noGrp="1"/>
          </p:cNvSpPr>
          <p:nvPr/>
        </p:nvSpPr>
        <p:spPr>
          <a:xfrm>
            <a:off x="6191250" y="209550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40" name="lane-9">
            <a:extLst>
              <a:ext uri="{FF2B5EF4-FFF2-40B4-BE49-F238E27FC236}">
                <a16:creationId xmlns:a16="http://schemas.microsoft.com/office/drawing/2014/main" id="{CFDD01DD-B76C-43C4-8736-B7647028ECBF}"/>
              </a:ext>
            </a:extLst>
          </p:cNvPr>
          <p:cNvSpPr>
            <a:spLocks noGrp="1"/>
          </p:cNvSpPr>
          <p:nvPr/>
        </p:nvSpPr>
        <p:spPr>
          <a:xfrm>
            <a:off x="6829425" y="209550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41" name="lane-t-9">
            <a:extLst>
              <a:ext uri="{FF2B5EF4-FFF2-40B4-BE49-F238E27FC236}">
                <a16:creationId xmlns:a16="http://schemas.microsoft.com/office/drawing/2014/main" id="{EB32653A-8746-4322-8CA5-EB88574171FE}"/>
              </a:ext>
            </a:extLst>
          </p:cNvPr>
          <p:cNvSpPr>
            <a:spLocks noGrp="1"/>
          </p:cNvSpPr>
          <p:nvPr/>
        </p:nvSpPr>
        <p:spPr>
          <a:xfrm>
            <a:off x="6829425" y="209550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42" name="lane-10">
            <a:extLst>
              <a:ext uri="{FF2B5EF4-FFF2-40B4-BE49-F238E27FC236}">
                <a16:creationId xmlns:a16="http://schemas.microsoft.com/office/drawing/2014/main" id="{D4B751B6-A670-4F75-8E51-18BF964B50FA}"/>
              </a:ext>
            </a:extLst>
          </p:cNvPr>
          <p:cNvSpPr>
            <a:spLocks noGrp="1"/>
          </p:cNvSpPr>
          <p:nvPr/>
        </p:nvSpPr>
        <p:spPr>
          <a:xfrm>
            <a:off x="7467600" y="209550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FFE6E1"/>
          </a:solidFill>
          <a:ln w="9525">
            <a:solidFill>
              <a:srgbClr val="FA7868"/>
            </a:solidFill>
            <a:prstDash val="solid"/>
          </a:ln>
        </p:spPr>
      </p:sp>
      <p:sp>
        <p:nvSpPr>
          <p:cNvPr id="43" name="lane-t-10">
            <a:extLst>
              <a:ext uri="{FF2B5EF4-FFF2-40B4-BE49-F238E27FC236}">
                <a16:creationId xmlns:a16="http://schemas.microsoft.com/office/drawing/2014/main" id="{789CDFDB-7791-4CA2-87B8-289E93DEE397}"/>
              </a:ext>
            </a:extLst>
          </p:cNvPr>
          <p:cNvSpPr>
            <a:spLocks noGrp="1"/>
          </p:cNvSpPr>
          <p:nvPr/>
        </p:nvSpPr>
        <p:spPr>
          <a:xfrm>
            <a:off x="7467600" y="209550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FA7868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FA7868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44" name="lane-11">
            <a:extLst>
              <a:ext uri="{FF2B5EF4-FFF2-40B4-BE49-F238E27FC236}">
                <a16:creationId xmlns:a16="http://schemas.microsoft.com/office/drawing/2014/main" id="{0836D013-661F-4519-BE32-8216E63D9ED0}"/>
              </a:ext>
            </a:extLst>
          </p:cNvPr>
          <p:cNvSpPr>
            <a:spLocks noGrp="1"/>
          </p:cNvSpPr>
          <p:nvPr/>
        </p:nvSpPr>
        <p:spPr>
          <a:xfrm>
            <a:off x="8105775" y="209550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45" name="lane-t-11">
            <a:extLst>
              <a:ext uri="{FF2B5EF4-FFF2-40B4-BE49-F238E27FC236}">
                <a16:creationId xmlns:a16="http://schemas.microsoft.com/office/drawing/2014/main" id="{0297080B-7D43-4D8A-A461-A0BF8A55C479}"/>
              </a:ext>
            </a:extLst>
          </p:cNvPr>
          <p:cNvSpPr>
            <a:spLocks noGrp="1"/>
          </p:cNvSpPr>
          <p:nvPr/>
        </p:nvSpPr>
        <p:spPr>
          <a:xfrm>
            <a:off x="8105775" y="209550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46" name="lane-12">
            <a:extLst>
              <a:ext uri="{FF2B5EF4-FFF2-40B4-BE49-F238E27FC236}">
                <a16:creationId xmlns:a16="http://schemas.microsoft.com/office/drawing/2014/main" id="{D46ABE0B-8AA1-44A5-9941-E2E0698D4FDE}"/>
              </a:ext>
            </a:extLst>
          </p:cNvPr>
          <p:cNvSpPr>
            <a:spLocks noGrp="1"/>
          </p:cNvSpPr>
          <p:nvPr/>
        </p:nvSpPr>
        <p:spPr>
          <a:xfrm>
            <a:off x="8743950" y="209550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47" name="lane-t-12">
            <a:extLst>
              <a:ext uri="{FF2B5EF4-FFF2-40B4-BE49-F238E27FC236}">
                <a16:creationId xmlns:a16="http://schemas.microsoft.com/office/drawing/2014/main" id="{C63B668D-9EAB-48FF-80E4-3A7A0A339BB6}"/>
              </a:ext>
            </a:extLst>
          </p:cNvPr>
          <p:cNvSpPr>
            <a:spLocks noGrp="1"/>
          </p:cNvSpPr>
          <p:nvPr/>
        </p:nvSpPr>
        <p:spPr>
          <a:xfrm>
            <a:off x="8743950" y="209550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48" name="lane-13">
            <a:extLst>
              <a:ext uri="{FF2B5EF4-FFF2-40B4-BE49-F238E27FC236}">
                <a16:creationId xmlns:a16="http://schemas.microsoft.com/office/drawing/2014/main" id="{66EE998B-E8CC-4405-A3D3-F44044156F25}"/>
              </a:ext>
            </a:extLst>
          </p:cNvPr>
          <p:cNvSpPr>
            <a:spLocks noGrp="1"/>
          </p:cNvSpPr>
          <p:nvPr/>
        </p:nvSpPr>
        <p:spPr>
          <a:xfrm>
            <a:off x="9382125" y="209550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49" name="lane-t-13">
            <a:extLst>
              <a:ext uri="{FF2B5EF4-FFF2-40B4-BE49-F238E27FC236}">
                <a16:creationId xmlns:a16="http://schemas.microsoft.com/office/drawing/2014/main" id="{9F1708A8-ACF2-4BB5-BA46-394869A1D328}"/>
              </a:ext>
            </a:extLst>
          </p:cNvPr>
          <p:cNvSpPr>
            <a:spLocks noGrp="1"/>
          </p:cNvSpPr>
          <p:nvPr/>
        </p:nvSpPr>
        <p:spPr>
          <a:xfrm>
            <a:off x="9382125" y="209550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50" name="lane-14">
            <a:extLst>
              <a:ext uri="{FF2B5EF4-FFF2-40B4-BE49-F238E27FC236}">
                <a16:creationId xmlns:a16="http://schemas.microsoft.com/office/drawing/2014/main" id="{11F9B891-6230-4CD0-AF5D-B34040AE65E9}"/>
              </a:ext>
            </a:extLst>
          </p:cNvPr>
          <p:cNvSpPr>
            <a:spLocks noGrp="1"/>
          </p:cNvSpPr>
          <p:nvPr/>
        </p:nvSpPr>
        <p:spPr>
          <a:xfrm>
            <a:off x="10020300" y="209550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51" name="lane-t-14">
            <a:extLst>
              <a:ext uri="{FF2B5EF4-FFF2-40B4-BE49-F238E27FC236}">
                <a16:creationId xmlns:a16="http://schemas.microsoft.com/office/drawing/2014/main" id="{E15B0FD7-A51F-4E62-A192-796A6AD614EE}"/>
              </a:ext>
            </a:extLst>
          </p:cNvPr>
          <p:cNvSpPr>
            <a:spLocks noGrp="1"/>
          </p:cNvSpPr>
          <p:nvPr/>
        </p:nvSpPr>
        <p:spPr>
          <a:xfrm>
            <a:off x="10020300" y="209550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52" name="lane-15">
            <a:extLst>
              <a:ext uri="{FF2B5EF4-FFF2-40B4-BE49-F238E27FC236}">
                <a16:creationId xmlns:a16="http://schemas.microsoft.com/office/drawing/2014/main" id="{924E9C2D-B453-41A2-881C-611DE40DA161}"/>
              </a:ext>
            </a:extLst>
          </p:cNvPr>
          <p:cNvSpPr>
            <a:spLocks noGrp="1"/>
          </p:cNvSpPr>
          <p:nvPr/>
        </p:nvSpPr>
        <p:spPr>
          <a:xfrm>
            <a:off x="10658475" y="209550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FFE6E1"/>
          </a:solidFill>
          <a:ln w="9525">
            <a:solidFill>
              <a:srgbClr val="FA7868"/>
            </a:solidFill>
            <a:prstDash val="solid"/>
          </a:ln>
        </p:spPr>
      </p:sp>
      <p:sp>
        <p:nvSpPr>
          <p:cNvPr id="53" name="lane-t-15">
            <a:extLst>
              <a:ext uri="{FF2B5EF4-FFF2-40B4-BE49-F238E27FC236}">
                <a16:creationId xmlns:a16="http://schemas.microsoft.com/office/drawing/2014/main" id="{7BB1E836-A71E-4E25-AA51-B4BBE61DDB11}"/>
              </a:ext>
            </a:extLst>
          </p:cNvPr>
          <p:cNvSpPr>
            <a:spLocks noGrp="1"/>
          </p:cNvSpPr>
          <p:nvPr/>
        </p:nvSpPr>
        <p:spPr>
          <a:xfrm>
            <a:off x="10658475" y="209550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FA7868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FA7868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54" name="lane-16">
            <a:extLst>
              <a:ext uri="{FF2B5EF4-FFF2-40B4-BE49-F238E27FC236}">
                <a16:creationId xmlns:a16="http://schemas.microsoft.com/office/drawing/2014/main" id="{DB5E278C-E998-4386-A1BC-D2777EF7E8EE}"/>
              </a:ext>
            </a:extLst>
          </p:cNvPr>
          <p:cNvSpPr>
            <a:spLocks noGrp="1"/>
          </p:cNvSpPr>
          <p:nvPr/>
        </p:nvSpPr>
        <p:spPr>
          <a:xfrm>
            <a:off x="6191250" y="276225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55" name="lane-t-16">
            <a:extLst>
              <a:ext uri="{FF2B5EF4-FFF2-40B4-BE49-F238E27FC236}">
                <a16:creationId xmlns:a16="http://schemas.microsoft.com/office/drawing/2014/main" id="{EF5A8A34-91ED-40D9-B68F-78581D4EF951}"/>
              </a:ext>
            </a:extLst>
          </p:cNvPr>
          <p:cNvSpPr>
            <a:spLocks noGrp="1"/>
          </p:cNvSpPr>
          <p:nvPr/>
        </p:nvSpPr>
        <p:spPr>
          <a:xfrm>
            <a:off x="6191250" y="276225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56" name="lane-17">
            <a:extLst>
              <a:ext uri="{FF2B5EF4-FFF2-40B4-BE49-F238E27FC236}">
                <a16:creationId xmlns:a16="http://schemas.microsoft.com/office/drawing/2014/main" id="{5DD23305-F177-4967-AD5E-E8FF2531B3C1}"/>
              </a:ext>
            </a:extLst>
          </p:cNvPr>
          <p:cNvSpPr>
            <a:spLocks noGrp="1"/>
          </p:cNvSpPr>
          <p:nvPr/>
        </p:nvSpPr>
        <p:spPr>
          <a:xfrm>
            <a:off x="6829425" y="276225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57" name="lane-t-17">
            <a:extLst>
              <a:ext uri="{FF2B5EF4-FFF2-40B4-BE49-F238E27FC236}">
                <a16:creationId xmlns:a16="http://schemas.microsoft.com/office/drawing/2014/main" id="{51217D5C-1A60-4455-9166-06150703A0EC}"/>
              </a:ext>
            </a:extLst>
          </p:cNvPr>
          <p:cNvSpPr>
            <a:spLocks noGrp="1"/>
          </p:cNvSpPr>
          <p:nvPr/>
        </p:nvSpPr>
        <p:spPr>
          <a:xfrm>
            <a:off x="6829425" y="276225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58" name="lane-18">
            <a:extLst>
              <a:ext uri="{FF2B5EF4-FFF2-40B4-BE49-F238E27FC236}">
                <a16:creationId xmlns:a16="http://schemas.microsoft.com/office/drawing/2014/main" id="{1A41A2C1-5D8E-4CB1-8C4D-8361EBCC7F64}"/>
              </a:ext>
            </a:extLst>
          </p:cNvPr>
          <p:cNvSpPr>
            <a:spLocks noGrp="1"/>
          </p:cNvSpPr>
          <p:nvPr/>
        </p:nvSpPr>
        <p:spPr>
          <a:xfrm>
            <a:off x="7467600" y="276225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59" name="lane-t-18">
            <a:extLst>
              <a:ext uri="{FF2B5EF4-FFF2-40B4-BE49-F238E27FC236}">
                <a16:creationId xmlns:a16="http://schemas.microsoft.com/office/drawing/2014/main" id="{061C0FF5-87DD-4AD0-B8FA-23F47779DF2F}"/>
              </a:ext>
            </a:extLst>
          </p:cNvPr>
          <p:cNvSpPr>
            <a:spLocks noGrp="1"/>
          </p:cNvSpPr>
          <p:nvPr/>
        </p:nvSpPr>
        <p:spPr>
          <a:xfrm>
            <a:off x="7467600" y="276225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60" name="lane-19">
            <a:extLst>
              <a:ext uri="{FF2B5EF4-FFF2-40B4-BE49-F238E27FC236}">
                <a16:creationId xmlns:a16="http://schemas.microsoft.com/office/drawing/2014/main" id="{8E8DAC95-04BC-44DC-ABFE-BBE16E8DF018}"/>
              </a:ext>
            </a:extLst>
          </p:cNvPr>
          <p:cNvSpPr>
            <a:spLocks noGrp="1"/>
          </p:cNvSpPr>
          <p:nvPr/>
        </p:nvSpPr>
        <p:spPr>
          <a:xfrm>
            <a:off x="8105775" y="276225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61" name="lane-t-19">
            <a:extLst>
              <a:ext uri="{FF2B5EF4-FFF2-40B4-BE49-F238E27FC236}">
                <a16:creationId xmlns:a16="http://schemas.microsoft.com/office/drawing/2014/main" id="{AEE3FB89-53C5-49C3-8AEE-13153AC1D32B}"/>
              </a:ext>
            </a:extLst>
          </p:cNvPr>
          <p:cNvSpPr>
            <a:spLocks noGrp="1"/>
          </p:cNvSpPr>
          <p:nvPr/>
        </p:nvSpPr>
        <p:spPr>
          <a:xfrm>
            <a:off x="8105775" y="276225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62" name="lane-20">
            <a:extLst>
              <a:ext uri="{FF2B5EF4-FFF2-40B4-BE49-F238E27FC236}">
                <a16:creationId xmlns:a16="http://schemas.microsoft.com/office/drawing/2014/main" id="{01321879-8B49-4DC4-9604-91DEC584146A}"/>
              </a:ext>
            </a:extLst>
          </p:cNvPr>
          <p:cNvSpPr>
            <a:spLocks noGrp="1"/>
          </p:cNvSpPr>
          <p:nvPr/>
        </p:nvSpPr>
        <p:spPr>
          <a:xfrm>
            <a:off x="8743950" y="276225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FFE6E1"/>
          </a:solidFill>
          <a:ln w="9525">
            <a:solidFill>
              <a:srgbClr val="FA7868"/>
            </a:solidFill>
            <a:prstDash val="solid"/>
          </a:ln>
        </p:spPr>
      </p:sp>
      <p:sp>
        <p:nvSpPr>
          <p:cNvPr id="63" name="lane-t-20">
            <a:extLst>
              <a:ext uri="{FF2B5EF4-FFF2-40B4-BE49-F238E27FC236}">
                <a16:creationId xmlns:a16="http://schemas.microsoft.com/office/drawing/2014/main" id="{9BAD40E7-F050-4DAD-A6CD-EC24A077CF01}"/>
              </a:ext>
            </a:extLst>
          </p:cNvPr>
          <p:cNvSpPr>
            <a:spLocks noGrp="1"/>
          </p:cNvSpPr>
          <p:nvPr/>
        </p:nvSpPr>
        <p:spPr>
          <a:xfrm>
            <a:off x="8743950" y="276225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FA7868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FA7868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64" name="lane-21">
            <a:extLst>
              <a:ext uri="{FF2B5EF4-FFF2-40B4-BE49-F238E27FC236}">
                <a16:creationId xmlns:a16="http://schemas.microsoft.com/office/drawing/2014/main" id="{BC11BA05-74C2-4E19-AF85-79674F2DB23B}"/>
              </a:ext>
            </a:extLst>
          </p:cNvPr>
          <p:cNvSpPr>
            <a:spLocks noGrp="1"/>
          </p:cNvSpPr>
          <p:nvPr/>
        </p:nvSpPr>
        <p:spPr>
          <a:xfrm>
            <a:off x="9382125" y="276225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65" name="lane-t-21">
            <a:extLst>
              <a:ext uri="{FF2B5EF4-FFF2-40B4-BE49-F238E27FC236}">
                <a16:creationId xmlns:a16="http://schemas.microsoft.com/office/drawing/2014/main" id="{6331C9DF-038C-4740-B74F-2E7589EBABF2}"/>
              </a:ext>
            </a:extLst>
          </p:cNvPr>
          <p:cNvSpPr>
            <a:spLocks noGrp="1"/>
          </p:cNvSpPr>
          <p:nvPr/>
        </p:nvSpPr>
        <p:spPr>
          <a:xfrm>
            <a:off x="9382125" y="276225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66" name="lane-22">
            <a:extLst>
              <a:ext uri="{FF2B5EF4-FFF2-40B4-BE49-F238E27FC236}">
                <a16:creationId xmlns:a16="http://schemas.microsoft.com/office/drawing/2014/main" id="{B0C6F9CF-FF88-442B-BB68-3C43B42E74E7}"/>
              </a:ext>
            </a:extLst>
          </p:cNvPr>
          <p:cNvSpPr>
            <a:spLocks noGrp="1"/>
          </p:cNvSpPr>
          <p:nvPr/>
        </p:nvSpPr>
        <p:spPr>
          <a:xfrm>
            <a:off x="10020300" y="276225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67" name="lane-t-22">
            <a:extLst>
              <a:ext uri="{FF2B5EF4-FFF2-40B4-BE49-F238E27FC236}">
                <a16:creationId xmlns:a16="http://schemas.microsoft.com/office/drawing/2014/main" id="{4C36603C-8959-40A9-83CB-7FCA2074E384}"/>
              </a:ext>
            </a:extLst>
          </p:cNvPr>
          <p:cNvSpPr>
            <a:spLocks noGrp="1"/>
          </p:cNvSpPr>
          <p:nvPr/>
        </p:nvSpPr>
        <p:spPr>
          <a:xfrm>
            <a:off x="10020300" y="276225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68" name="lane-23">
            <a:extLst>
              <a:ext uri="{FF2B5EF4-FFF2-40B4-BE49-F238E27FC236}">
                <a16:creationId xmlns:a16="http://schemas.microsoft.com/office/drawing/2014/main" id="{30757F6C-7007-4A41-83B7-644BA906D863}"/>
              </a:ext>
            </a:extLst>
          </p:cNvPr>
          <p:cNvSpPr>
            <a:spLocks noGrp="1"/>
          </p:cNvSpPr>
          <p:nvPr/>
        </p:nvSpPr>
        <p:spPr>
          <a:xfrm>
            <a:off x="10658475" y="276225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69" name="lane-t-23">
            <a:extLst>
              <a:ext uri="{FF2B5EF4-FFF2-40B4-BE49-F238E27FC236}">
                <a16:creationId xmlns:a16="http://schemas.microsoft.com/office/drawing/2014/main" id="{0BDB57EF-B83C-4A0C-B8F2-359F0B7CA322}"/>
              </a:ext>
            </a:extLst>
          </p:cNvPr>
          <p:cNvSpPr>
            <a:spLocks noGrp="1"/>
          </p:cNvSpPr>
          <p:nvPr/>
        </p:nvSpPr>
        <p:spPr>
          <a:xfrm>
            <a:off x="10658475" y="276225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70" name="lane-24">
            <a:extLst>
              <a:ext uri="{FF2B5EF4-FFF2-40B4-BE49-F238E27FC236}">
                <a16:creationId xmlns:a16="http://schemas.microsoft.com/office/drawing/2014/main" id="{915221FC-7779-4DE6-9E6F-8E146405F2DD}"/>
              </a:ext>
            </a:extLst>
          </p:cNvPr>
          <p:cNvSpPr>
            <a:spLocks noGrp="1"/>
          </p:cNvSpPr>
          <p:nvPr/>
        </p:nvSpPr>
        <p:spPr>
          <a:xfrm>
            <a:off x="6191250" y="342900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71" name="lane-t-24">
            <a:extLst>
              <a:ext uri="{FF2B5EF4-FFF2-40B4-BE49-F238E27FC236}">
                <a16:creationId xmlns:a16="http://schemas.microsoft.com/office/drawing/2014/main" id="{BD5A7A4D-A117-49CA-9E1B-5E06E384FDA8}"/>
              </a:ext>
            </a:extLst>
          </p:cNvPr>
          <p:cNvSpPr>
            <a:spLocks noGrp="1"/>
          </p:cNvSpPr>
          <p:nvPr/>
        </p:nvSpPr>
        <p:spPr>
          <a:xfrm>
            <a:off x="6191250" y="342900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72" name="lane-25">
            <a:extLst>
              <a:ext uri="{FF2B5EF4-FFF2-40B4-BE49-F238E27FC236}">
                <a16:creationId xmlns:a16="http://schemas.microsoft.com/office/drawing/2014/main" id="{4F959BE6-06C7-44E3-8F0F-A03EE974BCF9}"/>
              </a:ext>
            </a:extLst>
          </p:cNvPr>
          <p:cNvSpPr>
            <a:spLocks noGrp="1"/>
          </p:cNvSpPr>
          <p:nvPr/>
        </p:nvSpPr>
        <p:spPr>
          <a:xfrm>
            <a:off x="6829425" y="342900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FFE6E1"/>
          </a:solidFill>
          <a:ln w="9525">
            <a:solidFill>
              <a:srgbClr val="FA7868"/>
            </a:solidFill>
            <a:prstDash val="solid"/>
          </a:ln>
        </p:spPr>
      </p:sp>
      <p:sp>
        <p:nvSpPr>
          <p:cNvPr id="73" name="lane-t-25">
            <a:extLst>
              <a:ext uri="{FF2B5EF4-FFF2-40B4-BE49-F238E27FC236}">
                <a16:creationId xmlns:a16="http://schemas.microsoft.com/office/drawing/2014/main" id="{497DA92A-5CA0-49B8-9A27-1920B3B83A1F}"/>
              </a:ext>
            </a:extLst>
          </p:cNvPr>
          <p:cNvSpPr>
            <a:spLocks noGrp="1"/>
          </p:cNvSpPr>
          <p:nvPr/>
        </p:nvSpPr>
        <p:spPr>
          <a:xfrm>
            <a:off x="6829425" y="342900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FA7868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FA7868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sp>
        <p:nvSpPr>
          <p:cNvPr id="74" name="lane-26">
            <a:extLst>
              <a:ext uri="{FF2B5EF4-FFF2-40B4-BE49-F238E27FC236}">
                <a16:creationId xmlns:a16="http://schemas.microsoft.com/office/drawing/2014/main" id="{32450021-9074-47DA-AE60-7B747152C231}"/>
              </a:ext>
            </a:extLst>
          </p:cNvPr>
          <p:cNvSpPr>
            <a:spLocks noGrp="1"/>
          </p:cNvSpPr>
          <p:nvPr/>
        </p:nvSpPr>
        <p:spPr>
          <a:xfrm>
            <a:off x="7467600" y="342900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75" name="lane-t-26">
            <a:extLst>
              <a:ext uri="{FF2B5EF4-FFF2-40B4-BE49-F238E27FC236}">
                <a16:creationId xmlns:a16="http://schemas.microsoft.com/office/drawing/2014/main" id="{AD36748E-6668-4695-98AE-C1800AFF5C99}"/>
              </a:ext>
            </a:extLst>
          </p:cNvPr>
          <p:cNvSpPr>
            <a:spLocks noGrp="1"/>
          </p:cNvSpPr>
          <p:nvPr/>
        </p:nvSpPr>
        <p:spPr>
          <a:xfrm>
            <a:off x="7467600" y="342900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76" name="lane-27">
            <a:extLst>
              <a:ext uri="{FF2B5EF4-FFF2-40B4-BE49-F238E27FC236}">
                <a16:creationId xmlns:a16="http://schemas.microsoft.com/office/drawing/2014/main" id="{4E09B1DA-72D4-422F-9888-A0F3D70707DB}"/>
              </a:ext>
            </a:extLst>
          </p:cNvPr>
          <p:cNvSpPr>
            <a:spLocks noGrp="1"/>
          </p:cNvSpPr>
          <p:nvPr/>
        </p:nvSpPr>
        <p:spPr>
          <a:xfrm>
            <a:off x="8105775" y="342900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77" name="lane-t-27">
            <a:extLst>
              <a:ext uri="{FF2B5EF4-FFF2-40B4-BE49-F238E27FC236}">
                <a16:creationId xmlns:a16="http://schemas.microsoft.com/office/drawing/2014/main" id="{C2F8AC8F-39BF-4CBE-A7E3-2BD60F0D4F78}"/>
              </a:ext>
            </a:extLst>
          </p:cNvPr>
          <p:cNvSpPr>
            <a:spLocks noGrp="1"/>
          </p:cNvSpPr>
          <p:nvPr/>
        </p:nvSpPr>
        <p:spPr>
          <a:xfrm>
            <a:off x="8105775" y="342900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sp>
        <p:nvSpPr>
          <p:cNvPr id="78" name="lane-28">
            <a:extLst>
              <a:ext uri="{FF2B5EF4-FFF2-40B4-BE49-F238E27FC236}">
                <a16:creationId xmlns:a16="http://schemas.microsoft.com/office/drawing/2014/main" id="{68BB7860-2A4B-4507-BF63-2CB581EC8AE5}"/>
              </a:ext>
            </a:extLst>
          </p:cNvPr>
          <p:cNvSpPr>
            <a:spLocks noGrp="1"/>
          </p:cNvSpPr>
          <p:nvPr/>
        </p:nvSpPr>
        <p:spPr>
          <a:xfrm>
            <a:off x="8743950" y="342900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79" name="lane-t-28">
            <a:extLst>
              <a:ext uri="{FF2B5EF4-FFF2-40B4-BE49-F238E27FC236}">
                <a16:creationId xmlns:a16="http://schemas.microsoft.com/office/drawing/2014/main" id="{079EA2FB-69A6-4805-8712-460F22AFD585}"/>
              </a:ext>
            </a:extLst>
          </p:cNvPr>
          <p:cNvSpPr>
            <a:spLocks noGrp="1"/>
          </p:cNvSpPr>
          <p:nvPr/>
        </p:nvSpPr>
        <p:spPr>
          <a:xfrm>
            <a:off x="8743950" y="342900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  <p:sp>
        <p:nvSpPr>
          <p:cNvPr id="80" name="lane-29">
            <a:extLst>
              <a:ext uri="{FF2B5EF4-FFF2-40B4-BE49-F238E27FC236}">
                <a16:creationId xmlns:a16="http://schemas.microsoft.com/office/drawing/2014/main" id="{D697058D-DB05-4126-ADAA-76675A79BA8D}"/>
              </a:ext>
            </a:extLst>
          </p:cNvPr>
          <p:cNvSpPr>
            <a:spLocks noGrp="1"/>
          </p:cNvSpPr>
          <p:nvPr/>
        </p:nvSpPr>
        <p:spPr>
          <a:xfrm>
            <a:off x="9382125" y="342900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81" name="lane-t-29">
            <a:extLst>
              <a:ext uri="{FF2B5EF4-FFF2-40B4-BE49-F238E27FC236}">
                <a16:creationId xmlns:a16="http://schemas.microsoft.com/office/drawing/2014/main" id="{AA082EA4-D018-4551-99CD-E81C75FEE960}"/>
              </a:ext>
            </a:extLst>
          </p:cNvPr>
          <p:cNvSpPr>
            <a:spLocks noGrp="1"/>
          </p:cNvSpPr>
          <p:nvPr/>
        </p:nvSpPr>
        <p:spPr>
          <a:xfrm>
            <a:off x="9382125" y="342900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29</a:t>
            </a:r>
          </a:p>
        </p:txBody>
      </p:sp>
      <p:sp>
        <p:nvSpPr>
          <p:cNvPr id="82" name="lane-30">
            <a:extLst>
              <a:ext uri="{FF2B5EF4-FFF2-40B4-BE49-F238E27FC236}">
                <a16:creationId xmlns:a16="http://schemas.microsoft.com/office/drawing/2014/main" id="{B3F784F8-ABAA-4115-A79A-92A06E9EAD13}"/>
              </a:ext>
            </a:extLst>
          </p:cNvPr>
          <p:cNvSpPr>
            <a:spLocks noGrp="1"/>
          </p:cNvSpPr>
          <p:nvPr/>
        </p:nvSpPr>
        <p:spPr>
          <a:xfrm>
            <a:off x="10020300" y="342900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FFE6E1"/>
          </a:solidFill>
          <a:ln w="9525">
            <a:solidFill>
              <a:srgbClr val="FA7868"/>
            </a:solidFill>
            <a:prstDash val="solid"/>
          </a:ln>
        </p:spPr>
      </p:sp>
      <p:sp>
        <p:nvSpPr>
          <p:cNvPr id="83" name="lane-t-30">
            <a:extLst>
              <a:ext uri="{FF2B5EF4-FFF2-40B4-BE49-F238E27FC236}">
                <a16:creationId xmlns:a16="http://schemas.microsoft.com/office/drawing/2014/main" id="{21282354-708F-4083-8FE0-FB9AACA20457}"/>
              </a:ext>
            </a:extLst>
          </p:cNvPr>
          <p:cNvSpPr>
            <a:spLocks noGrp="1"/>
          </p:cNvSpPr>
          <p:nvPr/>
        </p:nvSpPr>
        <p:spPr>
          <a:xfrm>
            <a:off x="10020300" y="342900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FA7868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FA7868"/>
                </a:solidFill>
                <a:latin typeface="Aptos"/>
                <a:ea typeface="Aptos"/>
                <a:cs typeface="Aptos"/>
              </a:rPr>
              <a:t>30</a:t>
            </a:r>
          </a:p>
        </p:txBody>
      </p:sp>
      <p:sp>
        <p:nvSpPr>
          <p:cNvPr id="84" name="lane-31">
            <a:extLst>
              <a:ext uri="{FF2B5EF4-FFF2-40B4-BE49-F238E27FC236}">
                <a16:creationId xmlns:a16="http://schemas.microsoft.com/office/drawing/2014/main" id="{82B4F340-6CCA-457D-BD94-67A46490EDD3}"/>
              </a:ext>
            </a:extLst>
          </p:cNvPr>
          <p:cNvSpPr>
            <a:spLocks noGrp="1"/>
          </p:cNvSpPr>
          <p:nvPr/>
        </p:nvSpPr>
        <p:spPr>
          <a:xfrm>
            <a:off x="10658475" y="3429000"/>
            <a:ext cx="457200" cy="495300"/>
          </a:xfrm>
          <a:prstGeom prst="roundRect">
            <a:avLst>
              <a:gd name="adj" fmla="val 16667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85" name="lane-t-31">
            <a:extLst>
              <a:ext uri="{FF2B5EF4-FFF2-40B4-BE49-F238E27FC236}">
                <a16:creationId xmlns:a16="http://schemas.microsoft.com/office/drawing/2014/main" id="{797F640A-33DD-46AE-90C9-0747CD5A5893}"/>
              </a:ext>
            </a:extLst>
          </p:cNvPr>
          <p:cNvSpPr>
            <a:spLocks noGrp="1"/>
          </p:cNvSpPr>
          <p:nvPr/>
        </p:nvSpPr>
        <p:spPr>
          <a:xfrm>
            <a:off x="10658475" y="3429000"/>
            <a:ext cx="4572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31</a:t>
            </a:r>
          </a:p>
        </p:txBody>
      </p:sp>
      <p:sp>
        <p:nvSpPr>
          <p:cNvPr id="86" name="sched-arrow-shaft">
            <a:extLst>
              <a:ext uri="{FF2B5EF4-FFF2-40B4-BE49-F238E27FC236}">
                <a16:creationId xmlns:a16="http://schemas.microsoft.com/office/drawing/2014/main" id="{7BCFDE81-CC11-4D09-99B4-0D0F059F29F7}"/>
              </a:ext>
            </a:extLst>
          </p:cNvPr>
          <p:cNvSpPr>
            <a:spLocks noGrp="1"/>
          </p:cNvSpPr>
          <p:nvPr/>
        </p:nvSpPr>
        <p:spPr>
          <a:xfrm>
            <a:off x="5429250" y="2609850"/>
            <a:ext cx="619125" cy="28575"/>
          </a:xfrm>
          <a:prstGeom prst="rect">
            <a:avLst/>
          </a:prstGeom>
          <a:solidFill>
            <a:srgbClr val="101828"/>
          </a:solidFill>
          <a:ln w="0">
            <a:solidFill>
              <a:srgbClr val="101828"/>
            </a:solidFill>
            <a:prstDash val="solid"/>
          </a:ln>
        </p:spPr>
      </p:sp>
      <p:sp>
        <p:nvSpPr>
          <p:cNvPr id="87" name="sched-arrow-head">
            <a:extLst>
              <a:ext uri="{FF2B5EF4-FFF2-40B4-BE49-F238E27FC236}">
                <a16:creationId xmlns:a16="http://schemas.microsoft.com/office/drawing/2014/main" id="{D9A83C83-F246-4AD5-845A-C8A6F83CF2B7}"/>
              </a:ext>
            </a:extLst>
          </p:cNvPr>
          <p:cNvSpPr>
            <a:spLocks noGrp="1"/>
          </p:cNvSpPr>
          <p:nvPr/>
        </p:nvSpPr>
        <p:spPr>
          <a:xfrm>
            <a:off x="6010275" y="2562225"/>
            <a:ext cx="95250" cy="123825"/>
          </a:xfrm>
          <a:prstGeom prst="rect">
            <a:avLst/>
          </a:prstGeom>
          <a:solidFill>
            <a:srgbClr val="101828"/>
          </a:solidFill>
          <a:ln w="0">
            <a:solidFill>
              <a:srgbClr val="101828"/>
            </a:solidFill>
            <a:prstDash val="solid"/>
          </a:ln>
        </p:spPr>
      </p:sp>
      <p:sp>
        <p:nvSpPr>
          <p:cNvPr id="88" name="legend-active">
            <a:extLst>
              <a:ext uri="{FF2B5EF4-FFF2-40B4-BE49-F238E27FC236}">
                <a16:creationId xmlns:a16="http://schemas.microsoft.com/office/drawing/2014/main" id="{6DC7F143-303A-427E-BB3A-30F4EB76016F}"/>
              </a:ext>
            </a:extLst>
          </p:cNvPr>
          <p:cNvSpPr>
            <a:spLocks noGrp="1"/>
          </p:cNvSpPr>
          <p:nvPr/>
        </p:nvSpPr>
        <p:spPr>
          <a:xfrm>
            <a:off x="8858250" y="4029075"/>
            <a:ext cx="228600" cy="190500"/>
          </a:xfrm>
          <a:prstGeom prst="roundRect">
            <a:avLst>
              <a:gd name="adj" fmla="val 40000"/>
            </a:avLst>
          </a:prstGeom>
          <a:solidFill>
            <a:srgbClr val="FFE6E1"/>
          </a:solidFill>
          <a:ln w="9525">
            <a:solidFill>
              <a:srgbClr val="FA7868"/>
            </a:solidFill>
            <a:prstDash val="solid"/>
          </a:ln>
        </p:spPr>
      </p:sp>
      <p:sp>
        <p:nvSpPr>
          <p:cNvPr id="89" name="legend-active-text">
            <a:extLst>
              <a:ext uri="{FF2B5EF4-FFF2-40B4-BE49-F238E27FC236}">
                <a16:creationId xmlns:a16="http://schemas.microsoft.com/office/drawing/2014/main" id="{38D9F079-6354-4229-BEE1-2F5CB62A3808}"/>
              </a:ext>
            </a:extLst>
          </p:cNvPr>
          <p:cNvSpPr>
            <a:spLocks noGrp="1"/>
          </p:cNvSpPr>
          <p:nvPr/>
        </p:nvSpPr>
        <p:spPr>
          <a:xfrm>
            <a:off x="9144000" y="3981450"/>
            <a:ext cx="1143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FA7868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FA7868"/>
                </a:solidFill>
                <a:latin typeface="Aptos"/>
                <a:ea typeface="Aptos"/>
                <a:cs typeface="Aptos"/>
              </a:rPr>
              <a:t>active lane</a:t>
            </a:r>
          </a:p>
        </p:txBody>
      </p:sp>
      <p:sp>
        <p:nvSpPr>
          <p:cNvPr id="90" name="legend-idle">
            <a:extLst>
              <a:ext uri="{FF2B5EF4-FFF2-40B4-BE49-F238E27FC236}">
                <a16:creationId xmlns:a16="http://schemas.microsoft.com/office/drawing/2014/main" id="{B159DEA6-914E-4C54-B093-EB736D3ECFFB}"/>
              </a:ext>
            </a:extLst>
          </p:cNvPr>
          <p:cNvSpPr>
            <a:spLocks noGrp="1"/>
          </p:cNvSpPr>
          <p:nvPr/>
        </p:nvSpPr>
        <p:spPr>
          <a:xfrm>
            <a:off x="10382250" y="4029075"/>
            <a:ext cx="228600" cy="190500"/>
          </a:xfrm>
          <a:prstGeom prst="roundRect">
            <a:avLst>
              <a:gd name="adj" fmla="val 40000"/>
            </a:avLst>
          </a:prstGeom>
          <a:solidFill>
            <a:srgbClr val="E7F3FE"/>
          </a:solidFill>
          <a:ln w="9525">
            <a:solidFill>
              <a:srgbClr val="2688F5"/>
            </a:solidFill>
            <a:prstDash val="solid"/>
          </a:ln>
        </p:spPr>
      </p:sp>
      <p:sp>
        <p:nvSpPr>
          <p:cNvPr id="91" name="legend-idle-text">
            <a:extLst>
              <a:ext uri="{FF2B5EF4-FFF2-40B4-BE49-F238E27FC236}">
                <a16:creationId xmlns:a16="http://schemas.microsoft.com/office/drawing/2014/main" id="{DDDA9C3B-2C7D-4C2D-BD27-6B3B423E96BD}"/>
              </a:ext>
            </a:extLst>
          </p:cNvPr>
          <p:cNvSpPr>
            <a:spLocks noGrp="1"/>
          </p:cNvSpPr>
          <p:nvPr/>
        </p:nvSpPr>
        <p:spPr>
          <a:xfrm>
            <a:off x="10668000" y="398145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88F5"/>
                </a:solidFill>
                <a:latin typeface="Aptos"/>
                <a:ea typeface="Aptos"/>
                <a:cs typeface="Aptos"/>
              </a:rPr>
              <a:t>idle lane</a:t>
            </a:r>
          </a:p>
        </p:txBody>
      </p:sp>
      <p:sp>
        <p:nvSpPr>
          <p:cNvPr id="92" name="cuda-code-label">
            <a:extLst>
              <a:ext uri="{FF2B5EF4-FFF2-40B4-BE49-F238E27FC236}">
                <a16:creationId xmlns:a16="http://schemas.microsoft.com/office/drawing/2014/main" id="{BAA785EC-7509-4699-AB62-99C760905681}"/>
              </a:ext>
            </a:extLst>
          </p:cNvPr>
          <p:cNvSpPr>
            <a:spLocks noGrp="1"/>
          </p:cNvSpPr>
          <p:nvPr/>
        </p:nvSpPr>
        <p:spPr>
          <a:xfrm>
            <a:off x="666750" y="4286250"/>
            <a:ext cx="1047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CUDA</a:t>
            </a:r>
          </a:p>
        </p:txBody>
      </p:sp>
      <p:sp>
        <p:nvSpPr>
          <p:cNvPr id="93" name="cuda-code-panel">
            <a:extLst>
              <a:ext uri="{FF2B5EF4-FFF2-40B4-BE49-F238E27FC236}">
                <a16:creationId xmlns:a16="http://schemas.microsoft.com/office/drawing/2014/main" id="{67F0D24D-E96C-469A-8D82-E92D3D73074D}"/>
              </a:ext>
            </a:extLst>
          </p:cNvPr>
          <p:cNvSpPr>
            <a:spLocks noGrp="1"/>
          </p:cNvSpPr>
          <p:nvPr/>
        </p:nvSpPr>
        <p:spPr>
          <a:xfrm>
            <a:off x="666750" y="4705350"/>
            <a:ext cx="10477500" cy="1581150"/>
          </a:xfrm>
          <a:prstGeom prst="roundRect">
            <a:avLst>
              <a:gd name="adj" fmla="val 4819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94" name="cuda-code-code">
            <a:extLst>
              <a:ext uri="{FF2B5EF4-FFF2-40B4-BE49-F238E27FC236}">
                <a16:creationId xmlns:a16="http://schemas.microsoft.com/office/drawing/2014/main" id="{CCF4D1E3-FA53-4C3C-8AB2-791C29D6828D}"/>
              </a:ext>
            </a:extLst>
          </p:cNvPr>
          <p:cNvSpPr>
            <a:spLocks noGrp="1"/>
          </p:cNvSpPr>
          <p:nvPr/>
        </p:nvSpPr>
        <p:spPr>
          <a:xfrm>
            <a:off x="971550" y="4800600"/>
            <a:ext cx="9867900" cy="1390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__global__ void update(float* x) {</a:t>
            </a:r>
          </a:p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int </a:t>
            </a:r>
            <a:r>
              <a:rPr sz="202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= </a:t>
            </a:r>
            <a:r>
              <a:rPr sz="202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global_thread_id</a:t>
            </a: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();</a:t>
            </a:r>
          </a:p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x[</a:t>
            </a:r>
            <a:r>
              <a:rPr sz="202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] = f(x[</a:t>
            </a:r>
            <a:r>
              <a:rPr sz="202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]);</a:t>
            </a:r>
          </a:p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}</a:t>
            </a:r>
          </a:p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update&lt;&lt;&lt;grid, block&gt;&gt;&gt;(x);</a:t>
            </a:r>
            <a:r>
              <a:rPr lang="en-US"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//</a:t>
            </a:r>
            <a:r>
              <a:rPr lang="zh-CN" altLang="en-US" sz="2025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</a:t>
            </a:r>
            <a:r>
              <a:rPr lang="zh-CN" altLang="en-US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神秘 </a:t>
            </a:r>
            <a:r>
              <a:rPr lang="en-US" altLang="zh-CN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CUDA </a:t>
            </a:r>
            <a:r>
              <a:rPr lang="zh-CN" altLang="en-US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命令，等价于开启若干个 </a:t>
            </a:r>
            <a:r>
              <a:rPr lang="en-US" altLang="zh-CN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update </a:t>
            </a:r>
            <a:endParaRPr sz="2025" b="0" dirty="0">
              <a:solidFill>
                <a:srgbClr val="F8FAFC"/>
              </a:solidFill>
              <a:latin typeface="Consolas" panose="020B0609020204030204" pitchFamily="49" charset="0"/>
              <a:ea typeface="Menlo"/>
              <a:cs typeface="Menlo"/>
            </a:endParaRPr>
          </a:p>
        </p:txBody>
      </p:sp>
    </p:spTree>
    <p:extLst>
      <p:ext uri="{BB962C8B-B14F-4D97-AF65-F5344CB8AC3E}">
        <p14:creationId xmlns:p14="http://schemas.microsoft.com/office/powerpoint/2010/main" val="14909897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oping Video 11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">
            <a:extLst>
              <a:ext uri="{FF2B5EF4-FFF2-40B4-BE49-F238E27FC236}">
                <a16:creationId xmlns:a16="http://schemas.microsoft.com/office/drawing/2014/main" id="{3E9203F8-B5DC-4004-B828-843097343F2F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Divergence: Early Exit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F8410052-6EB9-4530-BF56-100D11350DAC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3" name="if">
            <a:extLst>
              <a:ext uri="{FF2B5EF4-FFF2-40B4-BE49-F238E27FC236}">
                <a16:creationId xmlns:a16="http://schemas.microsoft.com/office/drawing/2014/main" id="{6990A72F-3295-43EB-8F53-37C25EC60317}"/>
              </a:ext>
            </a:extLst>
          </p:cNvPr>
          <p:cNvSpPr>
            <a:spLocks noGrp="1"/>
          </p:cNvSpPr>
          <p:nvPr/>
        </p:nvSpPr>
        <p:spPr>
          <a:xfrm>
            <a:off x="857250" y="1066800"/>
            <a:ext cx="285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if</a:t>
            </a:r>
          </a:p>
        </p:txBody>
      </p:sp>
      <p:sp>
        <p:nvSpPr>
          <p:cNvPr id="4" name="assign">
            <a:extLst>
              <a:ext uri="{FF2B5EF4-FFF2-40B4-BE49-F238E27FC236}">
                <a16:creationId xmlns:a16="http://schemas.microsoft.com/office/drawing/2014/main" id="{B9BC56A3-3A2A-496F-B43D-18F11516E944}"/>
              </a:ext>
            </a:extLst>
          </p:cNvPr>
          <p:cNvSpPr>
            <a:spLocks noGrp="1"/>
          </p:cNvSpPr>
          <p:nvPr/>
        </p:nvSpPr>
        <p:spPr>
          <a:xfrm>
            <a:off x="857250" y="2590800"/>
            <a:ext cx="285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x[i] = f(x[i])</a:t>
            </a:r>
          </a:p>
        </p:txBody>
      </p:sp>
      <p:sp>
        <p:nvSpPr>
          <p:cNvPr id="5" name="wait">
            <a:extLst>
              <a:ext uri="{FF2B5EF4-FFF2-40B4-BE49-F238E27FC236}">
                <a16:creationId xmlns:a16="http://schemas.microsoft.com/office/drawing/2014/main" id="{EC5EB924-9D39-4067-9A34-9C8BD32663E1}"/>
              </a:ext>
            </a:extLst>
          </p:cNvPr>
          <p:cNvSpPr>
            <a:spLocks noGrp="1"/>
          </p:cNvSpPr>
          <p:nvPr/>
        </p:nvSpPr>
        <p:spPr>
          <a:xfrm>
            <a:off x="857250" y="4114800"/>
            <a:ext cx="285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91A0B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91A0B2"/>
                </a:solidFill>
                <a:latin typeface="Aptos"/>
                <a:ea typeface="Aptos"/>
                <a:cs typeface="Aptos"/>
              </a:rPr>
              <a:t>wait</a:t>
            </a:r>
          </a:p>
        </p:txBody>
      </p:sp>
      <p:sp>
        <p:nvSpPr>
          <p:cNvPr id="6" name="w0">
            <a:extLst>
              <a:ext uri="{FF2B5EF4-FFF2-40B4-BE49-F238E27FC236}">
                <a16:creationId xmlns:a16="http://schemas.microsoft.com/office/drawing/2014/main" id="{8EF8EF5F-6EF2-456A-B154-1C5124BD1DDC}"/>
              </a:ext>
            </a:extLst>
          </p:cNvPr>
          <p:cNvSpPr>
            <a:spLocks noGrp="1"/>
          </p:cNvSpPr>
          <p:nvPr/>
        </p:nvSpPr>
        <p:spPr>
          <a:xfrm>
            <a:off x="5191125" y="1285875"/>
            <a:ext cx="66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W0</a:t>
            </a:r>
          </a:p>
        </p:txBody>
      </p:sp>
      <p:sp>
        <p:nvSpPr>
          <p:cNvPr id="7" name="w1">
            <a:extLst>
              <a:ext uri="{FF2B5EF4-FFF2-40B4-BE49-F238E27FC236}">
                <a16:creationId xmlns:a16="http://schemas.microsoft.com/office/drawing/2014/main" id="{0B4BD93B-2F69-4EAB-BCA0-99D3A0EFE480}"/>
              </a:ext>
            </a:extLst>
          </p:cNvPr>
          <p:cNvSpPr>
            <a:spLocks noGrp="1"/>
          </p:cNvSpPr>
          <p:nvPr/>
        </p:nvSpPr>
        <p:spPr>
          <a:xfrm>
            <a:off x="5191125" y="3667125"/>
            <a:ext cx="66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W1</a:t>
            </a:r>
          </a:p>
        </p:txBody>
      </p:sp>
    </p:spTree>
    <p:extLst>
      <p:ext uri="{BB962C8B-B14F-4D97-AF65-F5344CB8AC3E}">
        <p14:creationId xmlns:p14="http://schemas.microsoft.com/office/powerpoint/2010/main" val="2418862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513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oping Video 13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324F58C5-27D6-4CD3-8B7D-16022CCCFE73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Example: Boids Simulation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343601CE-F138-4E88-93EC-3CA772F16777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73948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oping Video 14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6221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ooping Video 15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15000" y="1238250"/>
            <a:ext cx="5715000" cy="48577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">
            <a:extLst>
              <a:ext uri="{FF2B5EF4-FFF2-40B4-BE49-F238E27FC236}">
                <a16:creationId xmlns:a16="http://schemas.microsoft.com/office/drawing/2014/main" id="{8DD5DAFC-B399-4EC8-BBA1-C00DDD950FF1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Boids V0: Random Scheduling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348958ED-6B68-448C-9879-F6724CE74AE8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3" name="v0-code-panel">
            <a:extLst>
              <a:ext uri="{FF2B5EF4-FFF2-40B4-BE49-F238E27FC236}">
                <a16:creationId xmlns:a16="http://schemas.microsoft.com/office/drawing/2014/main" id="{8D272F78-3241-4560-BC88-408D4D70C0DE}"/>
              </a:ext>
            </a:extLst>
          </p:cNvPr>
          <p:cNvSpPr>
            <a:spLocks noGrp="1"/>
          </p:cNvSpPr>
          <p:nvPr/>
        </p:nvSpPr>
        <p:spPr>
          <a:xfrm>
            <a:off x="495300" y="1571625"/>
            <a:ext cx="4953000" cy="3524250"/>
          </a:xfrm>
          <a:prstGeom prst="roundRect">
            <a:avLst>
              <a:gd name="adj" fmla="val 2162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4" name="v0-code">
            <a:extLst>
              <a:ext uri="{FF2B5EF4-FFF2-40B4-BE49-F238E27FC236}">
                <a16:creationId xmlns:a16="http://schemas.microsoft.com/office/drawing/2014/main" id="{DE5B53D5-37EA-4E7C-B9BB-B8CC6ED6F381}"/>
              </a:ext>
            </a:extLst>
          </p:cNvPr>
          <p:cNvSpPr>
            <a:spLocks noGrp="1"/>
          </p:cNvSpPr>
          <p:nvPr/>
        </p:nvSpPr>
        <p:spPr>
          <a:xfrm>
            <a:off x="723900" y="1809750"/>
            <a:ext cx="4495800" cy="3048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0">
                <a:solidFill>
                  <a:srgbClr val="FFFFFF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for (c : nearby(</a:t>
            </a:r>
            <a:r>
              <a:rPr sz="2025" b="0" dirty="0" err="1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lang="en-US" altLang="zh-CN" sz="2025" b="0" dirty="0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))</a:t>
            </a:r>
            <a:endParaRPr sz="2025" b="0" dirty="0">
              <a:solidFill>
                <a:srgbClr val="FFFFFF"/>
              </a:solidFill>
              <a:latin typeface="Consolas" panose="020B0609020204030204" pitchFamily="49" charset="0"/>
              <a:ea typeface="Menlo"/>
              <a:cs typeface="Menlo"/>
            </a:endParaRPr>
          </a:p>
          <a:p>
            <a:pPr algn="l">
              <a:defRPr sz="2025" b="0">
                <a:solidFill>
                  <a:srgbClr val="FFFFFF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  for (j : fish(c))</a:t>
            </a:r>
          </a:p>
          <a:p>
            <a:pPr algn="l">
              <a:defRPr sz="2025" b="0">
                <a:solidFill>
                  <a:srgbClr val="FFFFFF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    force += repel(</a:t>
            </a:r>
            <a:r>
              <a:rPr sz="2025" b="0" dirty="0" err="1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i,j</a:t>
            </a:r>
            <a:r>
              <a:rPr sz="2025" b="0" dirty="0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);</a:t>
            </a:r>
          </a:p>
        </p:txBody>
      </p:sp>
      <p:sp>
        <p:nvSpPr>
          <p:cNvPr id="5" name="vw-0">
            <a:extLst>
              <a:ext uri="{FF2B5EF4-FFF2-40B4-BE49-F238E27FC236}">
                <a16:creationId xmlns:a16="http://schemas.microsoft.com/office/drawing/2014/main" id="{93C7B2F1-DB19-4F60-95E5-916F061C431A}"/>
              </a:ext>
            </a:extLst>
          </p:cNvPr>
          <p:cNvSpPr>
            <a:spLocks noGrp="1"/>
          </p:cNvSpPr>
          <p:nvPr/>
        </p:nvSpPr>
        <p:spPr>
          <a:xfrm>
            <a:off x="6648450" y="1666875"/>
            <a:ext cx="66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D5E1E8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5E1E8"/>
                </a:solidFill>
                <a:latin typeface="Aptos"/>
                <a:ea typeface="Aptos"/>
                <a:cs typeface="Aptos"/>
              </a:rPr>
              <a:t>W0</a:t>
            </a:r>
          </a:p>
        </p:txBody>
      </p:sp>
      <p:sp>
        <p:nvSpPr>
          <p:cNvPr id="6" name="vw-1">
            <a:extLst>
              <a:ext uri="{FF2B5EF4-FFF2-40B4-BE49-F238E27FC236}">
                <a16:creationId xmlns:a16="http://schemas.microsoft.com/office/drawing/2014/main" id="{87C85238-5477-4D62-9833-483353095A71}"/>
              </a:ext>
            </a:extLst>
          </p:cNvPr>
          <p:cNvSpPr>
            <a:spLocks noGrp="1"/>
          </p:cNvSpPr>
          <p:nvPr/>
        </p:nvSpPr>
        <p:spPr>
          <a:xfrm>
            <a:off x="6648450" y="2667000"/>
            <a:ext cx="66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D5E1E8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5E1E8"/>
                </a:solidFill>
                <a:latin typeface="Aptos"/>
                <a:ea typeface="Aptos"/>
                <a:cs typeface="Aptos"/>
              </a:rPr>
              <a:t>W1</a:t>
            </a:r>
          </a:p>
        </p:txBody>
      </p:sp>
      <p:sp>
        <p:nvSpPr>
          <p:cNvPr id="7" name="vw-2">
            <a:extLst>
              <a:ext uri="{FF2B5EF4-FFF2-40B4-BE49-F238E27FC236}">
                <a16:creationId xmlns:a16="http://schemas.microsoft.com/office/drawing/2014/main" id="{C28E78A5-2E63-4000-81F8-41B8DCF0CE48}"/>
              </a:ext>
            </a:extLst>
          </p:cNvPr>
          <p:cNvSpPr>
            <a:spLocks noGrp="1"/>
          </p:cNvSpPr>
          <p:nvPr/>
        </p:nvSpPr>
        <p:spPr>
          <a:xfrm>
            <a:off x="6648450" y="3667125"/>
            <a:ext cx="66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D5E1E8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5E1E8"/>
                </a:solidFill>
                <a:latin typeface="Aptos"/>
                <a:ea typeface="Aptos"/>
                <a:cs typeface="Aptos"/>
              </a:rPr>
              <a:t>W2</a:t>
            </a:r>
          </a:p>
        </p:txBody>
      </p:sp>
      <p:sp>
        <p:nvSpPr>
          <p:cNvPr id="8" name="vw-3">
            <a:extLst>
              <a:ext uri="{FF2B5EF4-FFF2-40B4-BE49-F238E27FC236}">
                <a16:creationId xmlns:a16="http://schemas.microsoft.com/office/drawing/2014/main" id="{4CAE2DF0-440C-4DC7-BB5F-374E0B844A7F}"/>
              </a:ext>
            </a:extLst>
          </p:cNvPr>
          <p:cNvSpPr>
            <a:spLocks noGrp="1"/>
          </p:cNvSpPr>
          <p:nvPr/>
        </p:nvSpPr>
        <p:spPr>
          <a:xfrm>
            <a:off x="6648450" y="4667250"/>
            <a:ext cx="66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D5E1E8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D5E1E8"/>
                </a:solidFill>
                <a:latin typeface="Aptos"/>
                <a:ea typeface="Aptos"/>
                <a:cs typeface="Aptos"/>
              </a:rPr>
              <a:t>W3</a:t>
            </a:r>
          </a:p>
        </p:txBody>
      </p:sp>
    </p:spTree>
    <p:extLst>
      <p:ext uri="{BB962C8B-B14F-4D97-AF65-F5344CB8AC3E}">
        <p14:creationId xmlns:p14="http://schemas.microsoft.com/office/powerpoint/2010/main" val="13695753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">
            <a:extLst>
              <a:ext uri="{FF2B5EF4-FFF2-40B4-BE49-F238E27FC236}">
                <a16:creationId xmlns:a16="http://schemas.microsoft.com/office/drawing/2014/main" id="{08B60AA0-3FC6-4EC0-A067-B4C29086B742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Boids V0: Active Lanes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46DFDC27-3EF7-4A0C-97FA-8372571F897C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3" name="m1">
            <a:extLst>
              <a:ext uri="{FF2B5EF4-FFF2-40B4-BE49-F238E27FC236}">
                <a16:creationId xmlns:a16="http://schemas.microsoft.com/office/drawing/2014/main" id="{6279F34D-6389-4592-9043-738CBF3678E4}"/>
              </a:ext>
            </a:extLst>
          </p:cNvPr>
          <p:cNvSpPr>
            <a:spLocks noGrp="1"/>
          </p:cNvSpPr>
          <p:nvPr/>
        </p:nvSpPr>
        <p:spPr>
          <a:xfrm>
            <a:off x="857250" y="1952625"/>
            <a:ext cx="3143250" cy="1809750"/>
          </a:xfrm>
          <a:prstGeom prst="roundRect">
            <a:avLst>
              <a:gd name="adj" fmla="val 4211"/>
            </a:avLst>
          </a:prstGeom>
          <a:solidFill>
            <a:srgbClr val="F7F9FC"/>
          </a:solidFill>
          <a:ln w="9525">
            <a:solidFill>
              <a:srgbClr val="E6EDF5"/>
            </a:solidFill>
            <a:prstDash val="solid"/>
          </a:ln>
        </p:spPr>
      </p:sp>
      <p:sp>
        <p:nvSpPr>
          <p:cNvPr id="4" name="m1-label">
            <a:extLst>
              <a:ext uri="{FF2B5EF4-FFF2-40B4-BE49-F238E27FC236}">
                <a16:creationId xmlns:a16="http://schemas.microsoft.com/office/drawing/2014/main" id="{D7D414FC-C9E3-4A76-8874-DFDD269E532D}"/>
              </a:ext>
            </a:extLst>
          </p:cNvPr>
          <p:cNvSpPr>
            <a:spLocks noGrp="1"/>
          </p:cNvSpPr>
          <p:nvPr/>
        </p:nvSpPr>
        <p:spPr>
          <a:xfrm>
            <a:off x="1028700" y="2124075"/>
            <a:ext cx="28003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active lanes</a:t>
            </a:r>
          </a:p>
        </p:txBody>
      </p:sp>
      <p:sp>
        <p:nvSpPr>
          <p:cNvPr id="5" name="m1-value">
            <a:extLst>
              <a:ext uri="{FF2B5EF4-FFF2-40B4-BE49-F238E27FC236}">
                <a16:creationId xmlns:a16="http://schemas.microsoft.com/office/drawing/2014/main" id="{AEF9D010-168B-43AA-8082-3A75A027B4ED}"/>
              </a:ext>
            </a:extLst>
          </p:cNvPr>
          <p:cNvSpPr>
            <a:spLocks noGrp="1"/>
          </p:cNvSpPr>
          <p:nvPr/>
        </p:nvSpPr>
        <p:spPr>
          <a:xfrm>
            <a:off x="1009650" y="2447925"/>
            <a:ext cx="28384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150" b="1">
                <a:solidFill>
                  <a:srgbClr val="FA7868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FA7868"/>
                </a:solidFill>
                <a:latin typeface="Aptos"/>
                <a:ea typeface="Aptos"/>
                <a:cs typeface="Aptos"/>
              </a:rPr>
              <a:t>15.01 / 32</a:t>
            </a:r>
          </a:p>
        </p:txBody>
      </p:sp>
      <p:sp>
        <p:nvSpPr>
          <p:cNvPr id="6" name="m2">
            <a:extLst>
              <a:ext uri="{FF2B5EF4-FFF2-40B4-BE49-F238E27FC236}">
                <a16:creationId xmlns:a16="http://schemas.microsoft.com/office/drawing/2014/main" id="{DD66D5C7-30E0-470A-BAA5-D5745147DC69}"/>
              </a:ext>
            </a:extLst>
          </p:cNvPr>
          <p:cNvSpPr>
            <a:spLocks noGrp="1"/>
          </p:cNvSpPr>
          <p:nvPr/>
        </p:nvSpPr>
        <p:spPr>
          <a:xfrm>
            <a:off x="4524375" y="1952625"/>
            <a:ext cx="3143250" cy="1809750"/>
          </a:xfrm>
          <a:prstGeom prst="roundRect">
            <a:avLst>
              <a:gd name="adj" fmla="val 4211"/>
            </a:avLst>
          </a:prstGeom>
          <a:solidFill>
            <a:srgbClr val="F7F9FC"/>
          </a:solidFill>
          <a:ln w="9525">
            <a:solidFill>
              <a:srgbClr val="E6EDF5"/>
            </a:solidFill>
            <a:prstDash val="solid"/>
          </a:ln>
        </p:spPr>
      </p:sp>
      <p:sp>
        <p:nvSpPr>
          <p:cNvPr id="7" name="m2-label">
            <a:extLst>
              <a:ext uri="{FF2B5EF4-FFF2-40B4-BE49-F238E27FC236}">
                <a16:creationId xmlns:a16="http://schemas.microsoft.com/office/drawing/2014/main" id="{5000529F-32C6-422F-83B0-F743B12052F0}"/>
              </a:ext>
            </a:extLst>
          </p:cNvPr>
          <p:cNvSpPr>
            <a:spLocks noGrp="1"/>
          </p:cNvSpPr>
          <p:nvPr/>
        </p:nvSpPr>
        <p:spPr>
          <a:xfrm>
            <a:off x="4695825" y="2124075"/>
            <a:ext cx="28003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latency</a:t>
            </a:r>
          </a:p>
        </p:txBody>
      </p:sp>
      <p:sp>
        <p:nvSpPr>
          <p:cNvPr id="8" name="m2-value">
            <a:extLst>
              <a:ext uri="{FF2B5EF4-FFF2-40B4-BE49-F238E27FC236}">
                <a16:creationId xmlns:a16="http://schemas.microsoft.com/office/drawing/2014/main" id="{EA3A5244-2E50-4C6B-99DF-820EDA343193}"/>
              </a:ext>
            </a:extLst>
          </p:cNvPr>
          <p:cNvSpPr>
            <a:spLocks noGrp="1"/>
          </p:cNvSpPr>
          <p:nvPr/>
        </p:nvSpPr>
        <p:spPr>
          <a:xfrm>
            <a:off x="4676775" y="2447925"/>
            <a:ext cx="28384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15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18.40 ms</a:t>
            </a:r>
          </a:p>
        </p:txBody>
      </p:sp>
      <p:sp>
        <p:nvSpPr>
          <p:cNvPr id="9" name="m3">
            <a:extLst>
              <a:ext uri="{FF2B5EF4-FFF2-40B4-BE49-F238E27FC236}">
                <a16:creationId xmlns:a16="http://schemas.microsoft.com/office/drawing/2014/main" id="{6AD9664C-450D-40EB-8AD4-DF2C45498ACC}"/>
              </a:ext>
            </a:extLst>
          </p:cNvPr>
          <p:cNvSpPr>
            <a:spLocks noGrp="1"/>
          </p:cNvSpPr>
          <p:nvPr/>
        </p:nvSpPr>
        <p:spPr>
          <a:xfrm>
            <a:off x="8191500" y="1952625"/>
            <a:ext cx="3143250" cy="1809750"/>
          </a:xfrm>
          <a:prstGeom prst="roundRect">
            <a:avLst>
              <a:gd name="adj" fmla="val 4211"/>
            </a:avLst>
          </a:prstGeom>
          <a:solidFill>
            <a:srgbClr val="F7F9FC"/>
          </a:solidFill>
          <a:ln w="9525">
            <a:solidFill>
              <a:srgbClr val="E6EDF5"/>
            </a:solidFill>
            <a:prstDash val="solid"/>
          </a:ln>
        </p:spPr>
      </p:sp>
      <p:sp>
        <p:nvSpPr>
          <p:cNvPr id="10" name="m3-label">
            <a:extLst>
              <a:ext uri="{FF2B5EF4-FFF2-40B4-BE49-F238E27FC236}">
                <a16:creationId xmlns:a16="http://schemas.microsoft.com/office/drawing/2014/main" id="{3D568E07-BCE9-4860-848E-AD459F95A40C}"/>
              </a:ext>
            </a:extLst>
          </p:cNvPr>
          <p:cNvSpPr>
            <a:spLocks noGrp="1"/>
          </p:cNvSpPr>
          <p:nvPr/>
        </p:nvSpPr>
        <p:spPr>
          <a:xfrm>
            <a:off x="8362950" y="2124075"/>
            <a:ext cx="28003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speedup</a:t>
            </a:r>
          </a:p>
        </p:txBody>
      </p:sp>
      <p:sp>
        <p:nvSpPr>
          <p:cNvPr id="11" name="m3-value">
            <a:extLst>
              <a:ext uri="{FF2B5EF4-FFF2-40B4-BE49-F238E27FC236}">
                <a16:creationId xmlns:a16="http://schemas.microsoft.com/office/drawing/2014/main" id="{FFD6EBCF-94F6-45F5-8128-D5114E155DC0}"/>
              </a:ext>
            </a:extLst>
          </p:cNvPr>
          <p:cNvSpPr>
            <a:spLocks noGrp="1"/>
          </p:cNvSpPr>
          <p:nvPr/>
        </p:nvSpPr>
        <p:spPr>
          <a:xfrm>
            <a:off x="8343900" y="2447925"/>
            <a:ext cx="28384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150" b="1">
                <a:solidFill>
                  <a:srgbClr val="91A0B2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91A0B2"/>
                </a:solidFill>
                <a:latin typeface="Aptos"/>
                <a:ea typeface="Aptos"/>
                <a:cs typeface="Aptos"/>
              </a:rPr>
              <a:t>1.00×</a:t>
            </a:r>
          </a:p>
        </p:txBody>
      </p:sp>
    </p:spTree>
    <p:extLst>
      <p:ext uri="{BB962C8B-B14F-4D97-AF65-F5344CB8AC3E}">
        <p14:creationId xmlns:p14="http://schemas.microsoft.com/office/powerpoint/2010/main" val="11638641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">
            <a:extLst>
              <a:ext uri="{FF2B5EF4-FFF2-40B4-BE49-F238E27FC236}">
                <a16:creationId xmlns:a16="http://schemas.microsoft.com/office/drawing/2014/main" id="{DA589DA2-B95F-4B07-867C-D58170BB590C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Boids V0 vs V1: Scheduling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4F6B6C3A-9888-45DA-83BF-7E6FC21CC85F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3" name="v0c-label">
            <a:extLst>
              <a:ext uri="{FF2B5EF4-FFF2-40B4-BE49-F238E27FC236}">
                <a16:creationId xmlns:a16="http://schemas.microsoft.com/office/drawing/2014/main" id="{7969A096-77BC-4AFA-ACC6-231C5210C5BD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5095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A7868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A7868"/>
                </a:solidFill>
                <a:latin typeface="Aptos"/>
                <a:ea typeface="Aptos"/>
                <a:cs typeface="Aptos"/>
              </a:rPr>
              <a:t>V0</a:t>
            </a:r>
          </a:p>
        </p:txBody>
      </p:sp>
      <p:sp>
        <p:nvSpPr>
          <p:cNvPr id="4" name="v0c-panel">
            <a:extLst>
              <a:ext uri="{FF2B5EF4-FFF2-40B4-BE49-F238E27FC236}">
                <a16:creationId xmlns:a16="http://schemas.microsoft.com/office/drawing/2014/main" id="{160B561F-A3CB-4C22-B8E0-0C8C6715E4C7}"/>
              </a:ext>
            </a:extLst>
          </p:cNvPr>
          <p:cNvSpPr>
            <a:spLocks noGrp="1"/>
          </p:cNvSpPr>
          <p:nvPr/>
        </p:nvSpPr>
        <p:spPr>
          <a:xfrm>
            <a:off x="666750" y="1895475"/>
            <a:ext cx="5095875" cy="3486150"/>
          </a:xfrm>
          <a:prstGeom prst="roundRect">
            <a:avLst>
              <a:gd name="adj" fmla="val 2186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5" name="v0c-code">
            <a:extLst>
              <a:ext uri="{FF2B5EF4-FFF2-40B4-BE49-F238E27FC236}">
                <a16:creationId xmlns:a16="http://schemas.microsoft.com/office/drawing/2014/main" id="{BD0EF4E6-85A7-4A2A-B114-A742D7EDAC9D}"/>
              </a:ext>
            </a:extLst>
          </p:cNvPr>
          <p:cNvSpPr>
            <a:spLocks noGrp="1"/>
          </p:cNvSpPr>
          <p:nvPr/>
        </p:nvSpPr>
        <p:spPr>
          <a:xfrm>
            <a:off x="971550" y="1990725"/>
            <a:ext cx="4486275" cy="3295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7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for (</a:t>
            </a:r>
            <a:r>
              <a:rPr sz="217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sz="21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: </a:t>
            </a:r>
            <a:r>
              <a:rPr sz="217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original_order</a:t>
            </a:r>
            <a:r>
              <a:rPr sz="21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)</a:t>
            </a:r>
          </a:p>
          <a:p>
            <a:pPr algn="l">
              <a:defRPr sz="217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update(</a:t>
            </a:r>
            <a:r>
              <a:rPr sz="217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sz="21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);</a:t>
            </a:r>
          </a:p>
        </p:txBody>
      </p:sp>
      <p:sp>
        <p:nvSpPr>
          <p:cNvPr id="6" name="v1c-label">
            <a:extLst>
              <a:ext uri="{FF2B5EF4-FFF2-40B4-BE49-F238E27FC236}">
                <a16:creationId xmlns:a16="http://schemas.microsoft.com/office/drawing/2014/main" id="{B53DA66E-56E4-4B03-AEDD-4E888C0533E8}"/>
              </a:ext>
            </a:extLst>
          </p:cNvPr>
          <p:cNvSpPr>
            <a:spLocks noGrp="1"/>
          </p:cNvSpPr>
          <p:nvPr/>
        </p:nvSpPr>
        <p:spPr>
          <a:xfrm>
            <a:off x="6429375" y="1476375"/>
            <a:ext cx="5095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2FB17B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2FB17B"/>
                </a:solidFill>
                <a:latin typeface="Aptos"/>
                <a:ea typeface="Aptos"/>
                <a:cs typeface="Aptos"/>
              </a:rPr>
              <a:t>V1</a:t>
            </a:r>
          </a:p>
        </p:txBody>
      </p:sp>
      <p:sp>
        <p:nvSpPr>
          <p:cNvPr id="7" name="v1c-panel">
            <a:extLst>
              <a:ext uri="{FF2B5EF4-FFF2-40B4-BE49-F238E27FC236}">
                <a16:creationId xmlns:a16="http://schemas.microsoft.com/office/drawing/2014/main" id="{FA088364-639C-4E88-BAEE-4AA26BC009B3}"/>
              </a:ext>
            </a:extLst>
          </p:cNvPr>
          <p:cNvSpPr>
            <a:spLocks noGrp="1"/>
          </p:cNvSpPr>
          <p:nvPr/>
        </p:nvSpPr>
        <p:spPr>
          <a:xfrm>
            <a:off x="6429375" y="1895475"/>
            <a:ext cx="5095875" cy="3486150"/>
          </a:xfrm>
          <a:prstGeom prst="roundRect">
            <a:avLst>
              <a:gd name="adj" fmla="val 2186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8" name="v1c-code">
            <a:extLst>
              <a:ext uri="{FF2B5EF4-FFF2-40B4-BE49-F238E27FC236}">
                <a16:creationId xmlns:a16="http://schemas.microsoft.com/office/drawing/2014/main" id="{D7D808FC-CBC1-4C92-ADD8-21E258BFBAF3}"/>
              </a:ext>
            </a:extLst>
          </p:cNvPr>
          <p:cNvSpPr>
            <a:spLocks noGrp="1"/>
          </p:cNvSpPr>
          <p:nvPr/>
        </p:nvSpPr>
        <p:spPr>
          <a:xfrm>
            <a:off x="6734175" y="1990725"/>
            <a:ext cx="4486275" cy="3295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7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sort(targets, </a:t>
            </a:r>
            <a:r>
              <a:rPr sz="217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by_cell</a:t>
            </a:r>
            <a:r>
              <a:rPr sz="21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);</a:t>
            </a:r>
          </a:p>
          <a:p>
            <a:endParaRPr sz="2175" b="0" dirty="0">
              <a:solidFill>
                <a:srgbClr val="F8FAFC"/>
              </a:solidFill>
              <a:latin typeface="Consolas" panose="020B0609020204030204" pitchFamily="49" charset="0"/>
              <a:ea typeface="Menlo"/>
              <a:cs typeface="Menlo"/>
            </a:endParaRPr>
          </a:p>
          <a:p>
            <a:pPr algn="l">
              <a:defRPr sz="217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for (</a:t>
            </a:r>
            <a:r>
              <a:rPr sz="217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sz="21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: targets)</a:t>
            </a:r>
          </a:p>
          <a:p>
            <a:pPr algn="l">
              <a:defRPr sz="217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update(</a:t>
            </a:r>
            <a:r>
              <a:rPr sz="217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sz="21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11712039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Looping Video 18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itle">
            <a:extLst>
              <a:ext uri="{FF2B5EF4-FFF2-40B4-BE49-F238E27FC236}">
                <a16:creationId xmlns:a16="http://schemas.microsoft.com/office/drawing/2014/main" id="{2090B358-D2C0-4BD5-954D-F428637BF9B5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Boids V0 vs V1: Execution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26C72BA2-EEAA-47D1-A2CB-B55BE7829278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3" name="v0">
            <a:extLst>
              <a:ext uri="{FF2B5EF4-FFF2-40B4-BE49-F238E27FC236}">
                <a16:creationId xmlns:a16="http://schemas.microsoft.com/office/drawing/2014/main" id="{0E3B4518-402B-4DBC-8F35-27BEA0A8E8B7}"/>
              </a:ext>
            </a:extLst>
          </p:cNvPr>
          <p:cNvSpPr>
            <a:spLocks noGrp="1"/>
          </p:cNvSpPr>
          <p:nvPr/>
        </p:nvSpPr>
        <p:spPr>
          <a:xfrm>
            <a:off x="1619250" y="10096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FA7868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FA7868"/>
                </a:solidFill>
                <a:latin typeface="Aptos"/>
                <a:ea typeface="Aptos"/>
                <a:cs typeface="Aptos"/>
              </a:rPr>
              <a:t>V0</a:t>
            </a:r>
          </a:p>
        </p:txBody>
      </p:sp>
      <p:sp>
        <p:nvSpPr>
          <p:cNvPr id="4" name="v1">
            <a:extLst>
              <a:ext uri="{FF2B5EF4-FFF2-40B4-BE49-F238E27FC236}">
                <a16:creationId xmlns:a16="http://schemas.microsoft.com/office/drawing/2014/main" id="{4CA41CB5-7FC6-4113-94CD-9D26B6F05C2D}"/>
              </a:ext>
            </a:extLst>
          </p:cNvPr>
          <p:cNvSpPr>
            <a:spLocks noGrp="1"/>
          </p:cNvSpPr>
          <p:nvPr/>
        </p:nvSpPr>
        <p:spPr>
          <a:xfrm>
            <a:off x="8305800" y="10096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2FB17B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2FB17B"/>
                </a:solidFill>
                <a:latin typeface="Aptos"/>
                <a:ea typeface="Aptos"/>
                <a:cs typeface="Aptos"/>
              </a:rPr>
              <a:t>V1</a:t>
            </a:r>
          </a:p>
        </p:txBody>
      </p:sp>
      <p:sp>
        <p:nvSpPr>
          <p:cNvPr id="5" name="v0-w0">
            <a:extLst>
              <a:ext uri="{FF2B5EF4-FFF2-40B4-BE49-F238E27FC236}">
                <a16:creationId xmlns:a16="http://schemas.microsoft.com/office/drawing/2014/main" id="{C79267CC-CE0A-42A3-92C2-FDFBE043CCB4}"/>
              </a:ext>
            </a:extLst>
          </p:cNvPr>
          <p:cNvSpPr>
            <a:spLocks noGrp="1"/>
          </p:cNvSpPr>
          <p:nvPr/>
        </p:nvSpPr>
        <p:spPr>
          <a:xfrm>
            <a:off x="457200" y="1524000"/>
            <a:ext cx="609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350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W0</a:t>
            </a:r>
          </a:p>
        </p:txBody>
      </p:sp>
      <p:sp>
        <p:nvSpPr>
          <p:cNvPr id="6" name="v1-w0">
            <a:extLst>
              <a:ext uri="{FF2B5EF4-FFF2-40B4-BE49-F238E27FC236}">
                <a16:creationId xmlns:a16="http://schemas.microsoft.com/office/drawing/2014/main" id="{E485C490-173B-47EF-8977-7700B7CFD489}"/>
              </a:ext>
            </a:extLst>
          </p:cNvPr>
          <p:cNvSpPr>
            <a:spLocks noGrp="1"/>
          </p:cNvSpPr>
          <p:nvPr/>
        </p:nvSpPr>
        <p:spPr>
          <a:xfrm>
            <a:off x="6838950" y="1524000"/>
            <a:ext cx="609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350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W0</a:t>
            </a:r>
          </a:p>
        </p:txBody>
      </p:sp>
      <p:sp>
        <p:nvSpPr>
          <p:cNvPr id="7" name="v0-w1">
            <a:extLst>
              <a:ext uri="{FF2B5EF4-FFF2-40B4-BE49-F238E27FC236}">
                <a16:creationId xmlns:a16="http://schemas.microsoft.com/office/drawing/2014/main" id="{8511CCA6-B9CD-4507-816B-2E8BCE33770C}"/>
              </a:ext>
            </a:extLst>
          </p:cNvPr>
          <p:cNvSpPr>
            <a:spLocks noGrp="1"/>
          </p:cNvSpPr>
          <p:nvPr/>
        </p:nvSpPr>
        <p:spPr>
          <a:xfrm>
            <a:off x="457200" y="2619375"/>
            <a:ext cx="609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350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W1</a:t>
            </a:r>
          </a:p>
        </p:txBody>
      </p:sp>
      <p:sp>
        <p:nvSpPr>
          <p:cNvPr id="8" name="v1-w1">
            <a:extLst>
              <a:ext uri="{FF2B5EF4-FFF2-40B4-BE49-F238E27FC236}">
                <a16:creationId xmlns:a16="http://schemas.microsoft.com/office/drawing/2014/main" id="{D292F2BF-16E2-4132-B0BC-E62007217443}"/>
              </a:ext>
            </a:extLst>
          </p:cNvPr>
          <p:cNvSpPr>
            <a:spLocks noGrp="1"/>
          </p:cNvSpPr>
          <p:nvPr/>
        </p:nvSpPr>
        <p:spPr>
          <a:xfrm>
            <a:off x="6838950" y="2619375"/>
            <a:ext cx="609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350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W1</a:t>
            </a:r>
          </a:p>
        </p:txBody>
      </p:sp>
      <p:sp>
        <p:nvSpPr>
          <p:cNvPr id="9" name="v0-w2">
            <a:extLst>
              <a:ext uri="{FF2B5EF4-FFF2-40B4-BE49-F238E27FC236}">
                <a16:creationId xmlns:a16="http://schemas.microsoft.com/office/drawing/2014/main" id="{724544A6-B1D7-4786-ABE5-FBEF61B9E0E1}"/>
              </a:ext>
            </a:extLst>
          </p:cNvPr>
          <p:cNvSpPr>
            <a:spLocks noGrp="1"/>
          </p:cNvSpPr>
          <p:nvPr/>
        </p:nvSpPr>
        <p:spPr>
          <a:xfrm>
            <a:off x="457200" y="3714750"/>
            <a:ext cx="609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350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W2</a:t>
            </a:r>
          </a:p>
        </p:txBody>
      </p:sp>
      <p:sp>
        <p:nvSpPr>
          <p:cNvPr id="10" name="v1-w2">
            <a:extLst>
              <a:ext uri="{FF2B5EF4-FFF2-40B4-BE49-F238E27FC236}">
                <a16:creationId xmlns:a16="http://schemas.microsoft.com/office/drawing/2014/main" id="{4A8EF478-F957-4DC7-8F79-CE853E2A9714}"/>
              </a:ext>
            </a:extLst>
          </p:cNvPr>
          <p:cNvSpPr>
            <a:spLocks noGrp="1"/>
          </p:cNvSpPr>
          <p:nvPr/>
        </p:nvSpPr>
        <p:spPr>
          <a:xfrm>
            <a:off x="6838950" y="3714750"/>
            <a:ext cx="609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350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W2</a:t>
            </a:r>
          </a:p>
        </p:txBody>
      </p:sp>
      <p:sp>
        <p:nvSpPr>
          <p:cNvPr id="11" name="v0-w3">
            <a:extLst>
              <a:ext uri="{FF2B5EF4-FFF2-40B4-BE49-F238E27FC236}">
                <a16:creationId xmlns:a16="http://schemas.microsoft.com/office/drawing/2014/main" id="{9DE62660-1FF7-418B-9D88-C5F5E8EFE358}"/>
              </a:ext>
            </a:extLst>
          </p:cNvPr>
          <p:cNvSpPr>
            <a:spLocks noGrp="1"/>
          </p:cNvSpPr>
          <p:nvPr/>
        </p:nvSpPr>
        <p:spPr>
          <a:xfrm>
            <a:off x="457200" y="4810125"/>
            <a:ext cx="609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350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W3</a:t>
            </a:r>
          </a:p>
        </p:txBody>
      </p:sp>
      <p:sp>
        <p:nvSpPr>
          <p:cNvPr id="12" name="v1-w3">
            <a:extLst>
              <a:ext uri="{FF2B5EF4-FFF2-40B4-BE49-F238E27FC236}">
                <a16:creationId xmlns:a16="http://schemas.microsoft.com/office/drawing/2014/main" id="{AC99C12C-BB7F-42CC-BCC5-76275B4C45C7}"/>
              </a:ext>
            </a:extLst>
          </p:cNvPr>
          <p:cNvSpPr>
            <a:spLocks noGrp="1"/>
          </p:cNvSpPr>
          <p:nvPr/>
        </p:nvSpPr>
        <p:spPr>
          <a:xfrm>
            <a:off x="6838950" y="4810125"/>
            <a:ext cx="609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350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W3</a:t>
            </a:r>
          </a:p>
        </p:txBody>
      </p:sp>
    </p:spTree>
    <p:extLst>
      <p:ext uri="{BB962C8B-B14F-4D97-AF65-F5344CB8AC3E}">
        <p14:creationId xmlns:p14="http://schemas.microsoft.com/office/powerpoint/2010/main" val="1451525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>
            <a:extLst>
              <a:ext uri="{FF2B5EF4-FFF2-40B4-BE49-F238E27FC236}">
                <a16:creationId xmlns:a16="http://schemas.microsoft.com/office/drawing/2014/main" id="{8ECDDC90-5512-4AA7-A569-F39963C3EB3B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Boids V1: Coherent Warps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7C714778-16D9-4C4B-9DDB-DFD35B16E545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3" name="v0a">
            <a:extLst>
              <a:ext uri="{FF2B5EF4-FFF2-40B4-BE49-F238E27FC236}">
                <a16:creationId xmlns:a16="http://schemas.microsoft.com/office/drawing/2014/main" id="{32F648CE-C3E0-40C1-950A-43DDDCAABFB8}"/>
              </a:ext>
            </a:extLst>
          </p:cNvPr>
          <p:cNvSpPr>
            <a:spLocks noGrp="1"/>
          </p:cNvSpPr>
          <p:nvPr/>
        </p:nvSpPr>
        <p:spPr>
          <a:xfrm>
            <a:off x="762000" y="1714500"/>
            <a:ext cx="2476500" cy="1714500"/>
          </a:xfrm>
          <a:prstGeom prst="roundRect">
            <a:avLst>
              <a:gd name="adj" fmla="val 4444"/>
            </a:avLst>
          </a:prstGeom>
          <a:solidFill>
            <a:srgbClr val="F7F9FC"/>
          </a:solidFill>
          <a:ln w="9525">
            <a:solidFill>
              <a:srgbClr val="E6EDF5"/>
            </a:solidFill>
            <a:prstDash val="solid"/>
          </a:ln>
        </p:spPr>
      </p:sp>
      <p:sp>
        <p:nvSpPr>
          <p:cNvPr id="4" name="v0a-label">
            <a:extLst>
              <a:ext uri="{FF2B5EF4-FFF2-40B4-BE49-F238E27FC236}">
                <a16:creationId xmlns:a16="http://schemas.microsoft.com/office/drawing/2014/main" id="{F3C8A2D0-A473-45AE-B935-DCAB4724C0E2}"/>
              </a:ext>
            </a:extLst>
          </p:cNvPr>
          <p:cNvSpPr>
            <a:spLocks noGrp="1"/>
          </p:cNvSpPr>
          <p:nvPr/>
        </p:nvSpPr>
        <p:spPr>
          <a:xfrm>
            <a:off x="933450" y="1885950"/>
            <a:ext cx="2133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V0 active lanes</a:t>
            </a:r>
          </a:p>
        </p:txBody>
      </p:sp>
      <p:sp>
        <p:nvSpPr>
          <p:cNvPr id="5" name="v0a-value">
            <a:extLst>
              <a:ext uri="{FF2B5EF4-FFF2-40B4-BE49-F238E27FC236}">
                <a16:creationId xmlns:a16="http://schemas.microsoft.com/office/drawing/2014/main" id="{FCB07E44-7F85-4640-A726-71E0E56EF01A}"/>
              </a:ext>
            </a:extLst>
          </p:cNvPr>
          <p:cNvSpPr>
            <a:spLocks noGrp="1"/>
          </p:cNvSpPr>
          <p:nvPr/>
        </p:nvSpPr>
        <p:spPr>
          <a:xfrm>
            <a:off x="914400" y="2209800"/>
            <a:ext cx="21717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150" b="1">
                <a:solidFill>
                  <a:srgbClr val="FA7868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FA7868"/>
                </a:solidFill>
                <a:latin typeface="Aptos"/>
                <a:ea typeface="Aptos"/>
                <a:cs typeface="Aptos"/>
              </a:rPr>
              <a:t>15.01</a:t>
            </a:r>
          </a:p>
        </p:txBody>
      </p:sp>
      <p:sp>
        <p:nvSpPr>
          <p:cNvPr id="6" name="v1a">
            <a:extLst>
              <a:ext uri="{FF2B5EF4-FFF2-40B4-BE49-F238E27FC236}">
                <a16:creationId xmlns:a16="http://schemas.microsoft.com/office/drawing/2014/main" id="{BD0A858A-8F72-4324-847B-3B7F3D4F15E6}"/>
              </a:ext>
            </a:extLst>
          </p:cNvPr>
          <p:cNvSpPr>
            <a:spLocks noGrp="1"/>
          </p:cNvSpPr>
          <p:nvPr/>
        </p:nvSpPr>
        <p:spPr>
          <a:xfrm>
            <a:off x="3524250" y="1714500"/>
            <a:ext cx="2476500" cy="1714500"/>
          </a:xfrm>
          <a:prstGeom prst="roundRect">
            <a:avLst>
              <a:gd name="adj" fmla="val 4444"/>
            </a:avLst>
          </a:prstGeom>
          <a:solidFill>
            <a:srgbClr val="F7F9FC"/>
          </a:solidFill>
          <a:ln w="9525">
            <a:solidFill>
              <a:srgbClr val="E6EDF5"/>
            </a:solidFill>
            <a:prstDash val="solid"/>
          </a:ln>
        </p:spPr>
      </p:sp>
      <p:sp>
        <p:nvSpPr>
          <p:cNvPr id="7" name="v1a-label">
            <a:extLst>
              <a:ext uri="{FF2B5EF4-FFF2-40B4-BE49-F238E27FC236}">
                <a16:creationId xmlns:a16="http://schemas.microsoft.com/office/drawing/2014/main" id="{702F91F8-4BF9-4F91-A7E7-F6CB56B2F17B}"/>
              </a:ext>
            </a:extLst>
          </p:cNvPr>
          <p:cNvSpPr>
            <a:spLocks noGrp="1"/>
          </p:cNvSpPr>
          <p:nvPr/>
        </p:nvSpPr>
        <p:spPr>
          <a:xfrm>
            <a:off x="3695700" y="1885950"/>
            <a:ext cx="2133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V1 active lanes</a:t>
            </a:r>
          </a:p>
        </p:txBody>
      </p:sp>
      <p:sp>
        <p:nvSpPr>
          <p:cNvPr id="8" name="v1a-value">
            <a:extLst>
              <a:ext uri="{FF2B5EF4-FFF2-40B4-BE49-F238E27FC236}">
                <a16:creationId xmlns:a16="http://schemas.microsoft.com/office/drawing/2014/main" id="{372983E8-5A7A-465B-8C4B-2D71F2E6A2FD}"/>
              </a:ext>
            </a:extLst>
          </p:cNvPr>
          <p:cNvSpPr>
            <a:spLocks noGrp="1"/>
          </p:cNvSpPr>
          <p:nvPr/>
        </p:nvSpPr>
        <p:spPr>
          <a:xfrm>
            <a:off x="3676650" y="2209800"/>
            <a:ext cx="21717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150" b="1">
                <a:solidFill>
                  <a:srgbClr val="2FB17B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2FB17B"/>
                </a:solidFill>
                <a:latin typeface="Aptos"/>
                <a:ea typeface="Aptos"/>
                <a:cs typeface="Aptos"/>
              </a:rPr>
              <a:t>32.00</a:t>
            </a:r>
          </a:p>
        </p:txBody>
      </p:sp>
      <p:sp>
        <p:nvSpPr>
          <p:cNvPr id="9" name="v0t">
            <a:extLst>
              <a:ext uri="{FF2B5EF4-FFF2-40B4-BE49-F238E27FC236}">
                <a16:creationId xmlns:a16="http://schemas.microsoft.com/office/drawing/2014/main" id="{92F9E75B-8D8F-41E2-8D97-3B15468CCDDD}"/>
              </a:ext>
            </a:extLst>
          </p:cNvPr>
          <p:cNvSpPr>
            <a:spLocks noGrp="1"/>
          </p:cNvSpPr>
          <p:nvPr/>
        </p:nvSpPr>
        <p:spPr>
          <a:xfrm>
            <a:off x="6286500" y="1714500"/>
            <a:ext cx="2476500" cy="1714500"/>
          </a:xfrm>
          <a:prstGeom prst="roundRect">
            <a:avLst>
              <a:gd name="adj" fmla="val 4444"/>
            </a:avLst>
          </a:prstGeom>
          <a:solidFill>
            <a:srgbClr val="F7F9FC"/>
          </a:solidFill>
          <a:ln w="9525">
            <a:solidFill>
              <a:srgbClr val="E6EDF5"/>
            </a:solidFill>
            <a:prstDash val="solid"/>
          </a:ln>
        </p:spPr>
      </p:sp>
      <p:sp>
        <p:nvSpPr>
          <p:cNvPr id="10" name="v0t-label">
            <a:extLst>
              <a:ext uri="{FF2B5EF4-FFF2-40B4-BE49-F238E27FC236}">
                <a16:creationId xmlns:a16="http://schemas.microsoft.com/office/drawing/2014/main" id="{CACC9023-AAD9-41C1-8AD4-4A4F7CC28DA7}"/>
              </a:ext>
            </a:extLst>
          </p:cNvPr>
          <p:cNvSpPr>
            <a:spLocks noGrp="1"/>
          </p:cNvSpPr>
          <p:nvPr/>
        </p:nvSpPr>
        <p:spPr>
          <a:xfrm>
            <a:off x="6457950" y="1885950"/>
            <a:ext cx="2133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V0</a:t>
            </a:r>
          </a:p>
        </p:txBody>
      </p:sp>
      <p:sp>
        <p:nvSpPr>
          <p:cNvPr id="11" name="v0t-value">
            <a:extLst>
              <a:ext uri="{FF2B5EF4-FFF2-40B4-BE49-F238E27FC236}">
                <a16:creationId xmlns:a16="http://schemas.microsoft.com/office/drawing/2014/main" id="{5A592409-82D1-4C49-BA7F-52FB8BED89F8}"/>
              </a:ext>
            </a:extLst>
          </p:cNvPr>
          <p:cNvSpPr>
            <a:spLocks noGrp="1"/>
          </p:cNvSpPr>
          <p:nvPr/>
        </p:nvSpPr>
        <p:spPr>
          <a:xfrm>
            <a:off x="6438900" y="2209800"/>
            <a:ext cx="21717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150" b="1">
                <a:solidFill>
                  <a:srgbClr val="91A0B2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91A0B2"/>
                </a:solidFill>
                <a:latin typeface="Aptos"/>
                <a:ea typeface="Aptos"/>
                <a:cs typeface="Aptos"/>
              </a:rPr>
              <a:t>18.40 ms</a:t>
            </a:r>
          </a:p>
        </p:txBody>
      </p:sp>
      <p:sp>
        <p:nvSpPr>
          <p:cNvPr id="12" name="v1t">
            <a:extLst>
              <a:ext uri="{FF2B5EF4-FFF2-40B4-BE49-F238E27FC236}">
                <a16:creationId xmlns:a16="http://schemas.microsoft.com/office/drawing/2014/main" id="{54661CB5-370B-466C-A3B4-58D229DF2EBD}"/>
              </a:ext>
            </a:extLst>
          </p:cNvPr>
          <p:cNvSpPr>
            <a:spLocks noGrp="1"/>
          </p:cNvSpPr>
          <p:nvPr/>
        </p:nvSpPr>
        <p:spPr>
          <a:xfrm>
            <a:off x="9048750" y="1714500"/>
            <a:ext cx="2476500" cy="1714500"/>
          </a:xfrm>
          <a:prstGeom prst="roundRect">
            <a:avLst>
              <a:gd name="adj" fmla="val 4444"/>
            </a:avLst>
          </a:prstGeom>
          <a:solidFill>
            <a:srgbClr val="F7F9FC"/>
          </a:solidFill>
          <a:ln w="9525">
            <a:solidFill>
              <a:srgbClr val="E6EDF5"/>
            </a:solidFill>
            <a:prstDash val="solid"/>
          </a:ln>
        </p:spPr>
      </p:sp>
      <p:sp>
        <p:nvSpPr>
          <p:cNvPr id="13" name="v1t-label">
            <a:extLst>
              <a:ext uri="{FF2B5EF4-FFF2-40B4-BE49-F238E27FC236}">
                <a16:creationId xmlns:a16="http://schemas.microsoft.com/office/drawing/2014/main" id="{6D4D0E7C-84C0-443D-B0FE-C8EA2596C1A7}"/>
              </a:ext>
            </a:extLst>
          </p:cNvPr>
          <p:cNvSpPr>
            <a:spLocks noGrp="1"/>
          </p:cNvSpPr>
          <p:nvPr/>
        </p:nvSpPr>
        <p:spPr>
          <a:xfrm>
            <a:off x="9220200" y="1885950"/>
            <a:ext cx="21336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V1</a:t>
            </a:r>
          </a:p>
        </p:txBody>
      </p:sp>
      <p:sp>
        <p:nvSpPr>
          <p:cNvPr id="14" name="v1t-value">
            <a:extLst>
              <a:ext uri="{FF2B5EF4-FFF2-40B4-BE49-F238E27FC236}">
                <a16:creationId xmlns:a16="http://schemas.microsoft.com/office/drawing/2014/main" id="{79D4B412-1658-43AA-AD4B-8E5FDA751C04}"/>
              </a:ext>
            </a:extLst>
          </p:cNvPr>
          <p:cNvSpPr>
            <a:spLocks noGrp="1"/>
          </p:cNvSpPr>
          <p:nvPr/>
        </p:nvSpPr>
        <p:spPr>
          <a:xfrm>
            <a:off x="9201150" y="2209800"/>
            <a:ext cx="21717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15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13.45 ms</a:t>
            </a:r>
          </a:p>
        </p:txBody>
      </p:sp>
      <p:sp>
        <p:nvSpPr>
          <p:cNvPr id="15" name="v1t-small">
            <a:extLst>
              <a:ext uri="{FF2B5EF4-FFF2-40B4-BE49-F238E27FC236}">
                <a16:creationId xmlns:a16="http://schemas.microsoft.com/office/drawing/2014/main" id="{826B46D5-6251-4127-BE94-389FE60AF366}"/>
              </a:ext>
            </a:extLst>
          </p:cNvPr>
          <p:cNvSpPr>
            <a:spLocks noGrp="1"/>
          </p:cNvSpPr>
          <p:nvPr/>
        </p:nvSpPr>
        <p:spPr>
          <a:xfrm>
            <a:off x="9201150" y="2933700"/>
            <a:ext cx="2171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1.37×</a:t>
            </a:r>
          </a:p>
        </p:txBody>
      </p:sp>
    </p:spTree>
    <p:extLst>
      <p:ext uri="{BB962C8B-B14F-4D97-AF65-F5344CB8AC3E}">
        <p14:creationId xmlns:p14="http://schemas.microsoft.com/office/powerpoint/2010/main" val="1300649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">
            <a:extLst>
              <a:ext uri="{FF2B5EF4-FFF2-40B4-BE49-F238E27FC236}">
                <a16:creationId xmlns:a16="http://schemas.microsoft.com/office/drawing/2014/main" id="{3BA5F856-5DC4-4ACE-A05C-AE86129EC377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Introduction: Optimizing Execution Speed in OI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E25A7636-4E7E-4185-8622-88B2ABA61600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" name="oi-0-label">
            <a:extLst>
              <a:ext uri="{FF2B5EF4-FFF2-40B4-BE49-F238E27FC236}">
                <a16:creationId xmlns:a16="http://schemas.microsoft.com/office/drawing/2014/main" id="{F22EB788-1FE7-4590-82FB-4D7BA30D0498}"/>
              </a:ext>
            </a:extLst>
          </p:cNvPr>
          <p:cNvSpPr>
            <a:spLocks noGrp="1"/>
          </p:cNvSpPr>
          <p:nvPr/>
        </p:nvSpPr>
        <p:spPr>
          <a:xfrm>
            <a:off x="666750" y="1428750"/>
            <a:ext cx="5095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Pruning</a:t>
            </a:r>
          </a:p>
        </p:txBody>
      </p:sp>
      <p:sp>
        <p:nvSpPr>
          <p:cNvPr id="4" name="oi-0-panel">
            <a:extLst>
              <a:ext uri="{FF2B5EF4-FFF2-40B4-BE49-F238E27FC236}">
                <a16:creationId xmlns:a16="http://schemas.microsoft.com/office/drawing/2014/main" id="{786FCE62-57CA-45D4-A79E-39B3B3BA6ABC}"/>
              </a:ext>
            </a:extLst>
          </p:cNvPr>
          <p:cNvSpPr>
            <a:spLocks noGrp="1"/>
          </p:cNvSpPr>
          <p:nvPr/>
        </p:nvSpPr>
        <p:spPr>
          <a:xfrm>
            <a:off x="666750" y="1847850"/>
            <a:ext cx="5095875" cy="1200150"/>
          </a:xfrm>
          <a:prstGeom prst="roundRect">
            <a:avLst>
              <a:gd name="adj" fmla="val 6349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5" name="oi-0-code">
            <a:extLst>
              <a:ext uri="{FF2B5EF4-FFF2-40B4-BE49-F238E27FC236}">
                <a16:creationId xmlns:a16="http://schemas.microsoft.com/office/drawing/2014/main" id="{F068E7B4-B27B-436D-A55B-93E8C7F66D16}"/>
              </a:ext>
            </a:extLst>
          </p:cNvPr>
          <p:cNvSpPr>
            <a:spLocks noGrp="1"/>
          </p:cNvSpPr>
          <p:nvPr/>
        </p:nvSpPr>
        <p:spPr>
          <a:xfrm>
            <a:off x="971550" y="1943100"/>
            <a:ext cx="4486275" cy="1009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if (bound &lt;= best) return;</a:t>
            </a:r>
          </a:p>
        </p:txBody>
      </p:sp>
      <p:sp>
        <p:nvSpPr>
          <p:cNvPr id="6" name="oi-1-label">
            <a:extLst>
              <a:ext uri="{FF2B5EF4-FFF2-40B4-BE49-F238E27FC236}">
                <a16:creationId xmlns:a16="http://schemas.microsoft.com/office/drawing/2014/main" id="{9B6FB9F0-87E0-4BFE-BFF0-DB2E03863245}"/>
              </a:ext>
            </a:extLst>
          </p:cNvPr>
          <p:cNvSpPr>
            <a:spLocks noGrp="1"/>
          </p:cNvSpPr>
          <p:nvPr/>
        </p:nvSpPr>
        <p:spPr>
          <a:xfrm>
            <a:off x="6286500" y="1428750"/>
            <a:ext cx="5095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Early Exit</a:t>
            </a:r>
          </a:p>
        </p:txBody>
      </p:sp>
      <p:sp>
        <p:nvSpPr>
          <p:cNvPr id="7" name="oi-1-panel">
            <a:extLst>
              <a:ext uri="{FF2B5EF4-FFF2-40B4-BE49-F238E27FC236}">
                <a16:creationId xmlns:a16="http://schemas.microsoft.com/office/drawing/2014/main" id="{8DC71119-AC83-4A76-A0C2-EFA6229B0CD4}"/>
              </a:ext>
            </a:extLst>
          </p:cNvPr>
          <p:cNvSpPr>
            <a:spLocks noGrp="1"/>
          </p:cNvSpPr>
          <p:nvPr/>
        </p:nvSpPr>
        <p:spPr>
          <a:xfrm>
            <a:off x="6286500" y="1847850"/>
            <a:ext cx="5095875" cy="1200150"/>
          </a:xfrm>
          <a:prstGeom prst="roundRect">
            <a:avLst>
              <a:gd name="adj" fmla="val 6349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8" name="oi-1-code">
            <a:extLst>
              <a:ext uri="{FF2B5EF4-FFF2-40B4-BE49-F238E27FC236}">
                <a16:creationId xmlns:a16="http://schemas.microsoft.com/office/drawing/2014/main" id="{BE412AA7-C939-42E1-A1C5-E1271CFFF664}"/>
              </a:ext>
            </a:extLst>
          </p:cNvPr>
          <p:cNvSpPr>
            <a:spLocks noGrp="1"/>
          </p:cNvSpPr>
          <p:nvPr/>
        </p:nvSpPr>
        <p:spPr>
          <a:xfrm>
            <a:off x="6591300" y="1943100"/>
            <a:ext cx="4486275" cy="1009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if (done) break;</a:t>
            </a:r>
          </a:p>
        </p:txBody>
      </p:sp>
      <p:sp>
        <p:nvSpPr>
          <p:cNvPr id="9" name="oi-2-label">
            <a:extLst>
              <a:ext uri="{FF2B5EF4-FFF2-40B4-BE49-F238E27FC236}">
                <a16:creationId xmlns:a16="http://schemas.microsoft.com/office/drawing/2014/main" id="{96C74F02-19E4-42CD-8468-E41D9D0A8C8A}"/>
              </a:ext>
            </a:extLst>
          </p:cNvPr>
          <p:cNvSpPr>
            <a:spLocks noGrp="1"/>
          </p:cNvSpPr>
          <p:nvPr/>
        </p:nvSpPr>
        <p:spPr>
          <a:xfrm>
            <a:off x="666750" y="3524250"/>
            <a:ext cx="5095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Memoization</a:t>
            </a:r>
          </a:p>
        </p:txBody>
      </p:sp>
      <p:sp>
        <p:nvSpPr>
          <p:cNvPr id="10" name="oi-2-panel">
            <a:extLst>
              <a:ext uri="{FF2B5EF4-FFF2-40B4-BE49-F238E27FC236}">
                <a16:creationId xmlns:a16="http://schemas.microsoft.com/office/drawing/2014/main" id="{0D328E44-3226-4046-AF2E-FDBD57E2CD89}"/>
              </a:ext>
            </a:extLst>
          </p:cNvPr>
          <p:cNvSpPr>
            <a:spLocks noGrp="1"/>
          </p:cNvSpPr>
          <p:nvPr/>
        </p:nvSpPr>
        <p:spPr>
          <a:xfrm>
            <a:off x="666750" y="3943350"/>
            <a:ext cx="5095875" cy="1200150"/>
          </a:xfrm>
          <a:prstGeom prst="roundRect">
            <a:avLst>
              <a:gd name="adj" fmla="val 6349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11" name="oi-2-code">
            <a:extLst>
              <a:ext uri="{FF2B5EF4-FFF2-40B4-BE49-F238E27FC236}">
                <a16:creationId xmlns:a16="http://schemas.microsoft.com/office/drawing/2014/main" id="{1FF03B53-649A-44E4-9FF0-67B5875D8B9A}"/>
              </a:ext>
            </a:extLst>
          </p:cNvPr>
          <p:cNvSpPr>
            <a:spLocks noGrp="1"/>
          </p:cNvSpPr>
          <p:nvPr/>
        </p:nvSpPr>
        <p:spPr>
          <a:xfrm>
            <a:off x="971550" y="4038600"/>
            <a:ext cx="4486275" cy="1009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if (memo[s] != -1)</a:t>
            </a:r>
          </a:p>
          <a:p>
            <a:pPr algn="l">
              <a:defRPr sz="210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return memo[s];</a:t>
            </a:r>
          </a:p>
        </p:txBody>
      </p:sp>
      <p:sp>
        <p:nvSpPr>
          <p:cNvPr id="12" name="oi-3-label">
            <a:extLst>
              <a:ext uri="{FF2B5EF4-FFF2-40B4-BE49-F238E27FC236}">
                <a16:creationId xmlns:a16="http://schemas.microsoft.com/office/drawing/2014/main" id="{6BFAC2AE-F16F-4407-9F57-916629A7864D}"/>
              </a:ext>
            </a:extLst>
          </p:cNvPr>
          <p:cNvSpPr>
            <a:spLocks noGrp="1"/>
          </p:cNvSpPr>
          <p:nvPr/>
        </p:nvSpPr>
        <p:spPr>
          <a:xfrm>
            <a:off x="6286500" y="3524250"/>
            <a:ext cx="5095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A7868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A7868"/>
                </a:solidFill>
                <a:latin typeface="Aptos"/>
                <a:ea typeface="Aptos"/>
                <a:cs typeface="Aptos"/>
              </a:rPr>
              <a:t>Constant Factors</a:t>
            </a:r>
          </a:p>
        </p:txBody>
      </p:sp>
      <p:sp>
        <p:nvSpPr>
          <p:cNvPr id="13" name="oi-3-panel">
            <a:extLst>
              <a:ext uri="{FF2B5EF4-FFF2-40B4-BE49-F238E27FC236}">
                <a16:creationId xmlns:a16="http://schemas.microsoft.com/office/drawing/2014/main" id="{9C3F81CF-575A-4EE4-AA51-2A84AA0E31B7}"/>
              </a:ext>
            </a:extLst>
          </p:cNvPr>
          <p:cNvSpPr>
            <a:spLocks noGrp="1"/>
          </p:cNvSpPr>
          <p:nvPr/>
        </p:nvSpPr>
        <p:spPr>
          <a:xfrm>
            <a:off x="6286500" y="3943350"/>
            <a:ext cx="5095875" cy="1200150"/>
          </a:xfrm>
          <a:prstGeom prst="roundRect">
            <a:avLst>
              <a:gd name="adj" fmla="val 6349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14" name="oi-3-code">
            <a:extLst>
              <a:ext uri="{FF2B5EF4-FFF2-40B4-BE49-F238E27FC236}">
                <a16:creationId xmlns:a16="http://schemas.microsoft.com/office/drawing/2014/main" id="{CAAA310B-DF69-4140-BCEB-AF0D98B3A8EF}"/>
              </a:ext>
            </a:extLst>
          </p:cNvPr>
          <p:cNvSpPr>
            <a:spLocks noGrp="1"/>
          </p:cNvSpPr>
          <p:nvPr/>
        </p:nvSpPr>
        <p:spPr>
          <a:xfrm>
            <a:off x="6591300" y="4038600"/>
            <a:ext cx="4486275" cy="1009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x += y;</a:t>
            </a:r>
          </a:p>
          <a:p>
            <a:pPr algn="l">
              <a:defRPr sz="210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if (x &gt;= MOD) x -= MOD;</a:t>
            </a:r>
          </a:p>
        </p:txBody>
      </p:sp>
    </p:spTree>
    <p:extLst>
      <p:ext uri="{BB962C8B-B14F-4D97-AF65-F5344CB8AC3E}">
        <p14:creationId xmlns:p14="http://schemas.microsoft.com/office/powerpoint/2010/main" val="21193853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">
            <a:extLst>
              <a:ext uri="{FF2B5EF4-FFF2-40B4-BE49-F238E27FC236}">
                <a16:creationId xmlns:a16="http://schemas.microsoft.com/office/drawing/2014/main" id="{CF6A8C09-3A2C-4D2A-858D-5141CBB64C44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Boids V1 vs V2: Data Layout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4E23108A-715B-4E2F-A5BE-9A60CB97EE48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3" name="aos-label">
            <a:extLst>
              <a:ext uri="{FF2B5EF4-FFF2-40B4-BE49-F238E27FC236}">
                <a16:creationId xmlns:a16="http://schemas.microsoft.com/office/drawing/2014/main" id="{76A57CEB-AFB0-4A64-9E24-7DEAFFDF18BC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5095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A7868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A7868"/>
                </a:solidFill>
                <a:latin typeface="Aptos"/>
                <a:ea typeface="Aptos"/>
                <a:cs typeface="Aptos"/>
              </a:rPr>
              <a:t>AoS</a:t>
            </a:r>
          </a:p>
        </p:txBody>
      </p:sp>
      <p:sp>
        <p:nvSpPr>
          <p:cNvPr id="4" name="aos-panel">
            <a:extLst>
              <a:ext uri="{FF2B5EF4-FFF2-40B4-BE49-F238E27FC236}">
                <a16:creationId xmlns:a16="http://schemas.microsoft.com/office/drawing/2014/main" id="{8B596E38-6F9A-4C31-BD81-6007047E90EA}"/>
              </a:ext>
            </a:extLst>
          </p:cNvPr>
          <p:cNvSpPr>
            <a:spLocks noGrp="1"/>
          </p:cNvSpPr>
          <p:nvPr/>
        </p:nvSpPr>
        <p:spPr>
          <a:xfrm>
            <a:off x="666750" y="1704975"/>
            <a:ext cx="5095875" cy="4248150"/>
          </a:xfrm>
          <a:prstGeom prst="roundRect">
            <a:avLst>
              <a:gd name="adj" fmla="val 1794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5" name="aos-code">
            <a:extLst>
              <a:ext uri="{FF2B5EF4-FFF2-40B4-BE49-F238E27FC236}">
                <a16:creationId xmlns:a16="http://schemas.microsoft.com/office/drawing/2014/main" id="{1DD863E5-EB64-407D-9DDD-15FEC46B495C}"/>
              </a:ext>
            </a:extLst>
          </p:cNvPr>
          <p:cNvSpPr>
            <a:spLocks noGrp="1"/>
          </p:cNvSpPr>
          <p:nvPr/>
        </p:nvSpPr>
        <p:spPr>
          <a:xfrm>
            <a:off x="971550" y="1800225"/>
            <a:ext cx="4486275" cy="405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struct Fish {</a:t>
            </a:r>
          </a:p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float x, y;</a:t>
            </a:r>
          </a:p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float </a:t>
            </a:r>
            <a:r>
              <a:rPr sz="202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vx</a:t>
            </a: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, </a:t>
            </a:r>
            <a:r>
              <a:rPr sz="202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vy</a:t>
            </a: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;</a:t>
            </a:r>
          </a:p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float r, g, b, phase;</a:t>
            </a:r>
          </a:p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};</a:t>
            </a:r>
          </a:p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Fish fish[N];</a:t>
            </a:r>
          </a:p>
        </p:txBody>
      </p:sp>
      <p:sp>
        <p:nvSpPr>
          <p:cNvPr id="6" name="soa-label">
            <a:extLst>
              <a:ext uri="{FF2B5EF4-FFF2-40B4-BE49-F238E27FC236}">
                <a16:creationId xmlns:a16="http://schemas.microsoft.com/office/drawing/2014/main" id="{1CA3AC97-8B93-46B9-9746-21DAACA09A47}"/>
              </a:ext>
            </a:extLst>
          </p:cNvPr>
          <p:cNvSpPr>
            <a:spLocks noGrp="1"/>
          </p:cNvSpPr>
          <p:nvPr/>
        </p:nvSpPr>
        <p:spPr>
          <a:xfrm>
            <a:off x="6429375" y="1285875"/>
            <a:ext cx="5095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2FB17B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2FB17B"/>
                </a:solidFill>
                <a:latin typeface="Aptos"/>
                <a:ea typeface="Aptos"/>
                <a:cs typeface="Aptos"/>
              </a:rPr>
              <a:t>SoA</a:t>
            </a:r>
          </a:p>
        </p:txBody>
      </p:sp>
      <p:sp>
        <p:nvSpPr>
          <p:cNvPr id="7" name="soa-panel">
            <a:extLst>
              <a:ext uri="{FF2B5EF4-FFF2-40B4-BE49-F238E27FC236}">
                <a16:creationId xmlns:a16="http://schemas.microsoft.com/office/drawing/2014/main" id="{F9AB7CEB-44C3-426C-A729-5E9EB6F10BC4}"/>
              </a:ext>
            </a:extLst>
          </p:cNvPr>
          <p:cNvSpPr>
            <a:spLocks noGrp="1"/>
          </p:cNvSpPr>
          <p:nvPr/>
        </p:nvSpPr>
        <p:spPr>
          <a:xfrm>
            <a:off x="6429375" y="1704975"/>
            <a:ext cx="5095875" cy="4248150"/>
          </a:xfrm>
          <a:prstGeom prst="roundRect">
            <a:avLst>
              <a:gd name="adj" fmla="val 1794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8" name="soa-code">
            <a:extLst>
              <a:ext uri="{FF2B5EF4-FFF2-40B4-BE49-F238E27FC236}">
                <a16:creationId xmlns:a16="http://schemas.microsoft.com/office/drawing/2014/main" id="{0177B5EA-2F0B-4159-8BFB-61744B21B469}"/>
              </a:ext>
            </a:extLst>
          </p:cNvPr>
          <p:cNvSpPr>
            <a:spLocks noGrp="1"/>
          </p:cNvSpPr>
          <p:nvPr/>
        </p:nvSpPr>
        <p:spPr>
          <a:xfrm>
            <a:off x="6734175" y="1800225"/>
            <a:ext cx="4486275" cy="405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25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float x[N];</a:t>
            </a:r>
          </a:p>
          <a:p>
            <a:pPr algn="l">
              <a:defRPr sz="225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25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float y[N];</a:t>
            </a:r>
          </a:p>
          <a:p>
            <a:endParaRPr sz="2250" b="0" dirty="0">
              <a:solidFill>
                <a:srgbClr val="F8FAFC"/>
              </a:solidFill>
              <a:latin typeface="Consolas" panose="020B0609020204030204" pitchFamily="49" charset="0"/>
              <a:ea typeface="Menlo"/>
              <a:cs typeface="Menlo"/>
            </a:endParaRPr>
          </a:p>
          <a:p>
            <a:pPr algn="l">
              <a:defRPr sz="225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25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// positions only</a:t>
            </a:r>
          </a:p>
        </p:txBody>
      </p:sp>
    </p:spTree>
    <p:extLst>
      <p:ext uri="{BB962C8B-B14F-4D97-AF65-F5344CB8AC3E}">
        <p14:creationId xmlns:p14="http://schemas.microsoft.com/office/powerpoint/2010/main" val="15797269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oping Video 21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">
            <a:extLst>
              <a:ext uri="{FF2B5EF4-FFF2-40B4-BE49-F238E27FC236}">
                <a16:creationId xmlns:a16="http://schemas.microsoft.com/office/drawing/2014/main" id="{01A807CE-C11E-4452-8B03-3ED9D99BADBB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Boids V1 vs V2: Memory Access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E377D437-2198-47D3-91A0-C9F66EAB56B4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3" name="aos">
            <a:extLst>
              <a:ext uri="{FF2B5EF4-FFF2-40B4-BE49-F238E27FC236}">
                <a16:creationId xmlns:a16="http://schemas.microsoft.com/office/drawing/2014/main" id="{551FDEE9-6F52-4C0E-BBEA-849BDBCB5D3D}"/>
              </a:ext>
            </a:extLst>
          </p:cNvPr>
          <p:cNvSpPr>
            <a:spLocks noGrp="1"/>
          </p:cNvSpPr>
          <p:nvPr/>
        </p:nvSpPr>
        <p:spPr>
          <a:xfrm>
            <a:off x="2000250" y="120015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FA7868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FA7868"/>
                </a:solidFill>
                <a:latin typeface="Aptos"/>
                <a:ea typeface="Aptos"/>
                <a:cs typeface="Aptos"/>
              </a:rPr>
              <a:t>AoS</a:t>
            </a:r>
          </a:p>
        </p:txBody>
      </p:sp>
      <p:sp>
        <p:nvSpPr>
          <p:cNvPr id="4" name="soa">
            <a:extLst>
              <a:ext uri="{FF2B5EF4-FFF2-40B4-BE49-F238E27FC236}">
                <a16:creationId xmlns:a16="http://schemas.microsoft.com/office/drawing/2014/main" id="{AD4D1845-0B2D-44CE-8916-DD0EB9899669}"/>
              </a:ext>
            </a:extLst>
          </p:cNvPr>
          <p:cNvSpPr>
            <a:spLocks noGrp="1"/>
          </p:cNvSpPr>
          <p:nvPr/>
        </p:nvSpPr>
        <p:spPr>
          <a:xfrm>
            <a:off x="8477250" y="120015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2FB17B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2FB17B"/>
                </a:solidFill>
                <a:latin typeface="Aptos"/>
                <a:ea typeface="Aptos"/>
                <a:cs typeface="Aptos"/>
              </a:rPr>
              <a:t>SoA</a:t>
            </a:r>
          </a:p>
        </p:txBody>
      </p:sp>
    </p:spTree>
    <p:extLst>
      <p:ext uri="{BB962C8B-B14F-4D97-AF65-F5344CB8AC3E}">
        <p14:creationId xmlns:p14="http://schemas.microsoft.com/office/powerpoint/2010/main" val="12784736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">
            <a:extLst>
              <a:ext uri="{FF2B5EF4-FFF2-40B4-BE49-F238E27FC236}">
                <a16:creationId xmlns:a16="http://schemas.microsoft.com/office/drawing/2014/main" id="{969321B4-064A-4190-AD4E-0D4B0C94672A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Boids V2: Coalesced Memory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1D03E282-FE93-44DB-BEFE-7FA5DB97DA42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3" name="sec1">
            <a:extLst>
              <a:ext uri="{FF2B5EF4-FFF2-40B4-BE49-F238E27FC236}">
                <a16:creationId xmlns:a16="http://schemas.microsoft.com/office/drawing/2014/main" id="{86971669-F2B1-4A2A-A271-8B83692E5B12}"/>
              </a:ext>
            </a:extLst>
          </p:cNvPr>
          <p:cNvSpPr>
            <a:spLocks noGrp="1"/>
          </p:cNvSpPr>
          <p:nvPr/>
        </p:nvSpPr>
        <p:spPr>
          <a:xfrm>
            <a:off x="723900" y="1666875"/>
            <a:ext cx="3333750" cy="1809750"/>
          </a:xfrm>
          <a:prstGeom prst="roundRect">
            <a:avLst>
              <a:gd name="adj" fmla="val 4211"/>
            </a:avLst>
          </a:prstGeom>
          <a:solidFill>
            <a:srgbClr val="F7F9FC"/>
          </a:solidFill>
          <a:ln w="9525">
            <a:solidFill>
              <a:srgbClr val="E6EDF5"/>
            </a:solidFill>
            <a:prstDash val="solid"/>
          </a:ln>
        </p:spPr>
      </p:sp>
      <p:sp>
        <p:nvSpPr>
          <p:cNvPr id="4" name="sec1-label">
            <a:extLst>
              <a:ext uri="{FF2B5EF4-FFF2-40B4-BE49-F238E27FC236}">
                <a16:creationId xmlns:a16="http://schemas.microsoft.com/office/drawing/2014/main" id="{B3ED1B7B-14E7-4C84-B0DB-A769D6DB30F3}"/>
              </a:ext>
            </a:extLst>
          </p:cNvPr>
          <p:cNvSpPr>
            <a:spLocks noGrp="1"/>
          </p:cNvSpPr>
          <p:nvPr/>
        </p:nvSpPr>
        <p:spPr>
          <a:xfrm>
            <a:off x="895350" y="1838325"/>
            <a:ext cx="29908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V1 excessive sectors</a:t>
            </a:r>
          </a:p>
        </p:txBody>
      </p:sp>
      <p:sp>
        <p:nvSpPr>
          <p:cNvPr id="5" name="sec1-value">
            <a:extLst>
              <a:ext uri="{FF2B5EF4-FFF2-40B4-BE49-F238E27FC236}">
                <a16:creationId xmlns:a16="http://schemas.microsoft.com/office/drawing/2014/main" id="{D577E5AC-88DC-48A9-85BC-E6624F518056}"/>
              </a:ext>
            </a:extLst>
          </p:cNvPr>
          <p:cNvSpPr>
            <a:spLocks noGrp="1"/>
          </p:cNvSpPr>
          <p:nvPr/>
        </p:nvSpPr>
        <p:spPr>
          <a:xfrm>
            <a:off x="876300" y="2162175"/>
            <a:ext cx="30289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150" b="1">
                <a:solidFill>
                  <a:srgbClr val="FA7868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FA7868"/>
                </a:solidFill>
                <a:latin typeface="Aptos"/>
                <a:ea typeface="Aptos"/>
                <a:cs typeface="Aptos"/>
              </a:rPr>
              <a:t>9.65B</a:t>
            </a:r>
          </a:p>
        </p:txBody>
      </p:sp>
      <p:sp>
        <p:nvSpPr>
          <p:cNvPr id="6" name="sec2">
            <a:extLst>
              <a:ext uri="{FF2B5EF4-FFF2-40B4-BE49-F238E27FC236}">
                <a16:creationId xmlns:a16="http://schemas.microsoft.com/office/drawing/2014/main" id="{9C00FE26-0B3B-40CA-A083-0A01494CC314}"/>
              </a:ext>
            </a:extLst>
          </p:cNvPr>
          <p:cNvSpPr>
            <a:spLocks noGrp="1"/>
          </p:cNvSpPr>
          <p:nvPr/>
        </p:nvSpPr>
        <p:spPr>
          <a:xfrm>
            <a:off x="4429125" y="1666875"/>
            <a:ext cx="3333750" cy="1809750"/>
          </a:xfrm>
          <a:prstGeom prst="roundRect">
            <a:avLst>
              <a:gd name="adj" fmla="val 4211"/>
            </a:avLst>
          </a:prstGeom>
          <a:solidFill>
            <a:srgbClr val="F7F9FC"/>
          </a:solidFill>
          <a:ln w="9525">
            <a:solidFill>
              <a:srgbClr val="E6EDF5"/>
            </a:solidFill>
            <a:prstDash val="solid"/>
          </a:ln>
        </p:spPr>
      </p:sp>
      <p:sp>
        <p:nvSpPr>
          <p:cNvPr id="7" name="sec2-label">
            <a:extLst>
              <a:ext uri="{FF2B5EF4-FFF2-40B4-BE49-F238E27FC236}">
                <a16:creationId xmlns:a16="http://schemas.microsoft.com/office/drawing/2014/main" id="{007AF83A-BBEB-4FB7-8672-101E24E8342B}"/>
              </a:ext>
            </a:extLst>
          </p:cNvPr>
          <p:cNvSpPr>
            <a:spLocks noGrp="1"/>
          </p:cNvSpPr>
          <p:nvPr/>
        </p:nvSpPr>
        <p:spPr>
          <a:xfrm>
            <a:off x="4600575" y="1838325"/>
            <a:ext cx="29908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V2 excessive sectors</a:t>
            </a:r>
          </a:p>
        </p:txBody>
      </p:sp>
      <p:sp>
        <p:nvSpPr>
          <p:cNvPr id="8" name="sec2-value">
            <a:extLst>
              <a:ext uri="{FF2B5EF4-FFF2-40B4-BE49-F238E27FC236}">
                <a16:creationId xmlns:a16="http://schemas.microsoft.com/office/drawing/2014/main" id="{02B15CD5-C6C1-4C9F-B5E3-DE301E5B3BB7}"/>
              </a:ext>
            </a:extLst>
          </p:cNvPr>
          <p:cNvSpPr>
            <a:spLocks noGrp="1"/>
          </p:cNvSpPr>
          <p:nvPr/>
        </p:nvSpPr>
        <p:spPr>
          <a:xfrm>
            <a:off x="4581525" y="2162175"/>
            <a:ext cx="30289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150" b="1">
                <a:solidFill>
                  <a:srgbClr val="2FB17B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2FB17B"/>
                </a:solidFill>
                <a:latin typeface="Aptos"/>
                <a:ea typeface="Aptos"/>
                <a:cs typeface="Aptos"/>
              </a:rPr>
              <a:t>0.703B</a:t>
            </a:r>
          </a:p>
        </p:txBody>
      </p:sp>
      <p:sp>
        <p:nvSpPr>
          <p:cNvPr id="9" name="sec3">
            <a:extLst>
              <a:ext uri="{FF2B5EF4-FFF2-40B4-BE49-F238E27FC236}">
                <a16:creationId xmlns:a16="http://schemas.microsoft.com/office/drawing/2014/main" id="{B04E1333-0579-44B4-8910-9981254A1C38}"/>
              </a:ext>
            </a:extLst>
          </p:cNvPr>
          <p:cNvSpPr>
            <a:spLocks noGrp="1"/>
          </p:cNvSpPr>
          <p:nvPr/>
        </p:nvSpPr>
        <p:spPr>
          <a:xfrm>
            <a:off x="8134350" y="1666875"/>
            <a:ext cx="3333750" cy="1809750"/>
          </a:xfrm>
          <a:prstGeom prst="roundRect">
            <a:avLst>
              <a:gd name="adj" fmla="val 4211"/>
            </a:avLst>
          </a:prstGeom>
          <a:solidFill>
            <a:srgbClr val="F7F9FC"/>
          </a:solidFill>
          <a:ln w="9525">
            <a:solidFill>
              <a:srgbClr val="E6EDF5"/>
            </a:solidFill>
            <a:prstDash val="solid"/>
          </a:ln>
        </p:spPr>
      </p:sp>
      <p:sp>
        <p:nvSpPr>
          <p:cNvPr id="10" name="sec3-label">
            <a:extLst>
              <a:ext uri="{FF2B5EF4-FFF2-40B4-BE49-F238E27FC236}">
                <a16:creationId xmlns:a16="http://schemas.microsoft.com/office/drawing/2014/main" id="{3A1F4273-3C6D-4AC7-B37D-37C1118CF0C7}"/>
              </a:ext>
            </a:extLst>
          </p:cNvPr>
          <p:cNvSpPr>
            <a:spLocks noGrp="1"/>
          </p:cNvSpPr>
          <p:nvPr/>
        </p:nvSpPr>
        <p:spPr>
          <a:xfrm>
            <a:off x="8305800" y="1838325"/>
            <a:ext cx="29908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667085"/>
                </a:solidFill>
                <a:latin typeface="Aptos"/>
                <a:ea typeface="Aptos"/>
                <a:cs typeface="Aptos"/>
              </a:rPr>
              <a:t>latency</a:t>
            </a:r>
          </a:p>
        </p:txBody>
      </p:sp>
      <p:sp>
        <p:nvSpPr>
          <p:cNvPr id="11" name="sec3-value">
            <a:extLst>
              <a:ext uri="{FF2B5EF4-FFF2-40B4-BE49-F238E27FC236}">
                <a16:creationId xmlns:a16="http://schemas.microsoft.com/office/drawing/2014/main" id="{A35D8ABE-6BD1-4CD9-84B3-992E97A43465}"/>
              </a:ext>
            </a:extLst>
          </p:cNvPr>
          <p:cNvSpPr>
            <a:spLocks noGrp="1"/>
          </p:cNvSpPr>
          <p:nvPr/>
        </p:nvSpPr>
        <p:spPr>
          <a:xfrm>
            <a:off x="8286750" y="2162175"/>
            <a:ext cx="30289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315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9.70 ms</a:t>
            </a:r>
          </a:p>
        </p:txBody>
      </p:sp>
      <p:sp>
        <p:nvSpPr>
          <p:cNvPr id="12" name="sec3-small">
            <a:extLst>
              <a:ext uri="{FF2B5EF4-FFF2-40B4-BE49-F238E27FC236}">
                <a16:creationId xmlns:a16="http://schemas.microsoft.com/office/drawing/2014/main" id="{075C016C-9784-40B0-ACC0-7DDD4A4A1C05}"/>
              </a:ext>
            </a:extLst>
          </p:cNvPr>
          <p:cNvSpPr>
            <a:spLocks noGrp="1"/>
          </p:cNvSpPr>
          <p:nvPr/>
        </p:nvSpPr>
        <p:spPr>
          <a:xfrm>
            <a:off x="8286750" y="2886075"/>
            <a:ext cx="30289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1.90× vs V0</a:t>
            </a:r>
          </a:p>
        </p:txBody>
      </p:sp>
    </p:spTree>
    <p:extLst>
      <p:ext uri="{BB962C8B-B14F-4D97-AF65-F5344CB8AC3E}">
        <p14:creationId xmlns:p14="http://schemas.microsoft.com/office/powerpoint/2010/main" val="82909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oping Video 23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E208E1A5-FE5F-457E-AA30-4BC88864046C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Boids V3: Shared Memory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F0BDFCFC-A928-43E4-9588-50E1F5E28B75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748600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">
            <a:extLst>
              <a:ext uri="{FF2B5EF4-FFF2-40B4-BE49-F238E27FC236}">
                <a16:creationId xmlns:a16="http://schemas.microsoft.com/office/drawing/2014/main" id="{EE25ACB1-A480-4352-A30F-81E48D107111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Boids V2 vs V3: Data Reuse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D9D9C72C-6C77-4295-AA12-9FCF58383486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3" name="v2code-label">
            <a:extLst>
              <a:ext uri="{FF2B5EF4-FFF2-40B4-BE49-F238E27FC236}">
                <a16:creationId xmlns:a16="http://schemas.microsoft.com/office/drawing/2014/main" id="{935D8BF7-B148-4263-ADFC-3F9B12E54BD3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5095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A7868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A7868"/>
                </a:solidFill>
                <a:latin typeface="Aptos"/>
                <a:ea typeface="Aptos"/>
                <a:cs typeface="Aptos"/>
              </a:rPr>
              <a:t>V2</a:t>
            </a:r>
          </a:p>
        </p:txBody>
      </p:sp>
      <p:sp>
        <p:nvSpPr>
          <p:cNvPr id="4" name="v2code-panel">
            <a:extLst>
              <a:ext uri="{FF2B5EF4-FFF2-40B4-BE49-F238E27FC236}">
                <a16:creationId xmlns:a16="http://schemas.microsoft.com/office/drawing/2014/main" id="{E5AC3117-015B-4260-8DC8-9CF65608612C}"/>
              </a:ext>
            </a:extLst>
          </p:cNvPr>
          <p:cNvSpPr>
            <a:spLocks noGrp="1"/>
          </p:cNvSpPr>
          <p:nvPr/>
        </p:nvSpPr>
        <p:spPr>
          <a:xfrm>
            <a:off x="666750" y="1895475"/>
            <a:ext cx="5095875" cy="3676650"/>
          </a:xfrm>
          <a:prstGeom prst="roundRect">
            <a:avLst>
              <a:gd name="adj" fmla="val 2073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5" name="v2code-code">
            <a:extLst>
              <a:ext uri="{FF2B5EF4-FFF2-40B4-BE49-F238E27FC236}">
                <a16:creationId xmlns:a16="http://schemas.microsoft.com/office/drawing/2014/main" id="{4F88D5BB-879B-4107-A4EB-B1B68B55B4DA}"/>
              </a:ext>
            </a:extLst>
          </p:cNvPr>
          <p:cNvSpPr>
            <a:spLocks noGrp="1"/>
          </p:cNvSpPr>
          <p:nvPr/>
        </p:nvSpPr>
        <p:spPr>
          <a:xfrm>
            <a:off x="971550" y="1990725"/>
            <a:ext cx="4486275" cy="3486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for (j : neighbor) {</a:t>
            </a:r>
          </a:p>
          <a:p>
            <a:pPr algn="l">
              <a:defRPr sz="210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p = </a:t>
            </a:r>
            <a:r>
              <a:rPr sz="2100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global_position</a:t>
            </a: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[j];</a:t>
            </a:r>
          </a:p>
          <a:p>
            <a:pPr algn="l">
              <a:defRPr sz="210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force += avoid(</a:t>
            </a:r>
            <a:r>
              <a:rPr sz="2100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, p);</a:t>
            </a:r>
          </a:p>
          <a:p>
            <a:pPr algn="l">
              <a:defRPr sz="210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}</a:t>
            </a:r>
          </a:p>
        </p:txBody>
      </p:sp>
      <p:sp>
        <p:nvSpPr>
          <p:cNvPr id="6" name="v3code-label">
            <a:extLst>
              <a:ext uri="{FF2B5EF4-FFF2-40B4-BE49-F238E27FC236}">
                <a16:creationId xmlns:a16="http://schemas.microsoft.com/office/drawing/2014/main" id="{E28E8005-2C1D-48DF-97C0-014810C54266}"/>
              </a:ext>
            </a:extLst>
          </p:cNvPr>
          <p:cNvSpPr>
            <a:spLocks noGrp="1"/>
          </p:cNvSpPr>
          <p:nvPr/>
        </p:nvSpPr>
        <p:spPr>
          <a:xfrm>
            <a:off x="6429375" y="1476375"/>
            <a:ext cx="5095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2FB17B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2FB17B"/>
                </a:solidFill>
                <a:latin typeface="Aptos"/>
                <a:ea typeface="Aptos"/>
                <a:cs typeface="Aptos"/>
              </a:rPr>
              <a:t>V3</a:t>
            </a:r>
          </a:p>
        </p:txBody>
      </p:sp>
      <p:sp>
        <p:nvSpPr>
          <p:cNvPr id="7" name="v3code-panel">
            <a:extLst>
              <a:ext uri="{FF2B5EF4-FFF2-40B4-BE49-F238E27FC236}">
                <a16:creationId xmlns:a16="http://schemas.microsoft.com/office/drawing/2014/main" id="{5ECADA30-11D6-499C-A390-C90343D52CB6}"/>
              </a:ext>
            </a:extLst>
          </p:cNvPr>
          <p:cNvSpPr>
            <a:spLocks noGrp="1"/>
          </p:cNvSpPr>
          <p:nvPr/>
        </p:nvSpPr>
        <p:spPr>
          <a:xfrm>
            <a:off x="6429375" y="1895475"/>
            <a:ext cx="5095875" cy="3676650"/>
          </a:xfrm>
          <a:prstGeom prst="roundRect">
            <a:avLst>
              <a:gd name="adj" fmla="val 2073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8" name="v3code-code">
            <a:extLst>
              <a:ext uri="{FF2B5EF4-FFF2-40B4-BE49-F238E27FC236}">
                <a16:creationId xmlns:a16="http://schemas.microsoft.com/office/drawing/2014/main" id="{36A3667B-7CC1-4513-A87E-6025D44D6715}"/>
              </a:ext>
            </a:extLst>
          </p:cNvPr>
          <p:cNvSpPr>
            <a:spLocks noGrp="1"/>
          </p:cNvSpPr>
          <p:nvPr/>
        </p:nvSpPr>
        <p:spPr>
          <a:xfrm>
            <a:off x="6734175" y="1990725"/>
            <a:ext cx="4486275" cy="3486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tile = </a:t>
            </a:r>
            <a:r>
              <a:rPr sz="2100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shared_load</a:t>
            </a: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(neighbor);</a:t>
            </a:r>
          </a:p>
          <a:p>
            <a:pPr algn="l">
              <a:defRPr sz="210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sync();</a:t>
            </a:r>
          </a:p>
          <a:p>
            <a:pPr algn="l">
              <a:defRPr sz="210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for (p : tile)</a:t>
            </a:r>
          </a:p>
          <a:p>
            <a:pPr algn="l">
              <a:defRPr sz="210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force += avoid(</a:t>
            </a:r>
            <a:r>
              <a:rPr sz="2100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, p);</a:t>
            </a:r>
          </a:p>
        </p:txBody>
      </p:sp>
    </p:spTree>
    <p:extLst>
      <p:ext uri="{BB962C8B-B14F-4D97-AF65-F5344CB8AC3E}">
        <p14:creationId xmlns:p14="http://schemas.microsoft.com/office/powerpoint/2010/main" val="1709658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ooping Video 26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itle">
            <a:extLst>
              <a:ext uri="{FF2B5EF4-FFF2-40B4-BE49-F238E27FC236}">
                <a16:creationId xmlns:a16="http://schemas.microsoft.com/office/drawing/2014/main" id="{AF2EE4CD-019E-4386-BCF1-7F411E316B77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Boids: Performance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C73AA08E-1BE2-4E63-BD86-36941CE750A8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3" name="lab0">
            <a:extLst>
              <a:ext uri="{FF2B5EF4-FFF2-40B4-BE49-F238E27FC236}">
                <a16:creationId xmlns:a16="http://schemas.microsoft.com/office/drawing/2014/main" id="{297DDD1A-6601-40F7-A1F6-C146B23B5889}"/>
              </a:ext>
            </a:extLst>
          </p:cNvPr>
          <p:cNvSpPr>
            <a:spLocks noGrp="1"/>
          </p:cNvSpPr>
          <p:nvPr/>
        </p:nvSpPr>
        <p:spPr>
          <a:xfrm>
            <a:off x="1428750" y="5772150"/>
            <a:ext cx="13335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V0</a:t>
            </a:r>
          </a:p>
        </p:txBody>
      </p:sp>
      <p:sp>
        <p:nvSpPr>
          <p:cNvPr id="4" name="val0">
            <a:extLst>
              <a:ext uri="{FF2B5EF4-FFF2-40B4-BE49-F238E27FC236}">
                <a16:creationId xmlns:a16="http://schemas.microsoft.com/office/drawing/2014/main" id="{047A65C6-7439-4863-83D0-AC23A4BA4521}"/>
              </a:ext>
            </a:extLst>
          </p:cNvPr>
          <p:cNvSpPr>
            <a:spLocks noGrp="1"/>
          </p:cNvSpPr>
          <p:nvPr/>
        </p:nvSpPr>
        <p:spPr>
          <a:xfrm>
            <a:off x="1238250" y="6076950"/>
            <a:ext cx="1714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18.40 ms   1.00×</a:t>
            </a:r>
          </a:p>
        </p:txBody>
      </p:sp>
      <p:sp>
        <p:nvSpPr>
          <p:cNvPr id="5" name="lab1">
            <a:extLst>
              <a:ext uri="{FF2B5EF4-FFF2-40B4-BE49-F238E27FC236}">
                <a16:creationId xmlns:a16="http://schemas.microsoft.com/office/drawing/2014/main" id="{5EF09B06-9294-4CFF-8284-CA45C295A4B8}"/>
              </a:ext>
            </a:extLst>
          </p:cNvPr>
          <p:cNvSpPr>
            <a:spLocks noGrp="1"/>
          </p:cNvSpPr>
          <p:nvPr/>
        </p:nvSpPr>
        <p:spPr>
          <a:xfrm>
            <a:off x="3762375" y="5772150"/>
            <a:ext cx="13335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V1</a:t>
            </a:r>
          </a:p>
        </p:txBody>
      </p:sp>
      <p:sp>
        <p:nvSpPr>
          <p:cNvPr id="6" name="val1">
            <a:extLst>
              <a:ext uri="{FF2B5EF4-FFF2-40B4-BE49-F238E27FC236}">
                <a16:creationId xmlns:a16="http://schemas.microsoft.com/office/drawing/2014/main" id="{47D24C45-4481-491A-B51A-CA2545082295}"/>
              </a:ext>
            </a:extLst>
          </p:cNvPr>
          <p:cNvSpPr>
            <a:spLocks noGrp="1"/>
          </p:cNvSpPr>
          <p:nvPr/>
        </p:nvSpPr>
        <p:spPr>
          <a:xfrm>
            <a:off x="3571875" y="6076950"/>
            <a:ext cx="1714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13.45 ms   1.37×</a:t>
            </a:r>
          </a:p>
        </p:txBody>
      </p:sp>
      <p:sp>
        <p:nvSpPr>
          <p:cNvPr id="7" name="lab2">
            <a:extLst>
              <a:ext uri="{FF2B5EF4-FFF2-40B4-BE49-F238E27FC236}">
                <a16:creationId xmlns:a16="http://schemas.microsoft.com/office/drawing/2014/main" id="{327F1450-B1D5-4AB6-B109-7AD6605D83CC}"/>
              </a:ext>
            </a:extLst>
          </p:cNvPr>
          <p:cNvSpPr>
            <a:spLocks noGrp="1"/>
          </p:cNvSpPr>
          <p:nvPr/>
        </p:nvSpPr>
        <p:spPr>
          <a:xfrm>
            <a:off x="6096000" y="5772150"/>
            <a:ext cx="13335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V2</a:t>
            </a:r>
          </a:p>
        </p:txBody>
      </p:sp>
      <p:sp>
        <p:nvSpPr>
          <p:cNvPr id="8" name="val2">
            <a:extLst>
              <a:ext uri="{FF2B5EF4-FFF2-40B4-BE49-F238E27FC236}">
                <a16:creationId xmlns:a16="http://schemas.microsoft.com/office/drawing/2014/main" id="{01D93A60-AA2B-45A0-B13D-B08ABDC7958E}"/>
              </a:ext>
            </a:extLst>
          </p:cNvPr>
          <p:cNvSpPr>
            <a:spLocks noGrp="1"/>
          </p:cNvSpPr>
          <p:nvPr/>
        </p:nvSpPr>
        <p:spPr>
          <a:xfrm>
            <a:off x="5905500" y="6076950"/>
            <a:ext cx="1714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9.70 ms   1.90×</a:t>
            </a:r>
          </a:p>
        </p:txBody>
      </p:sp>
      <p:sp>
        <p:nvSpPr>
          <p:cNvPr id="9" name="lab3">
            <a:extLst>
              <a:ext uri="{FF2B5EF4-FFF2-40B4-BE49-F238E27FC236}">
                <a16:creationId xmlns:a16="http://schemas.microsoft.com/office/drawing/2014/main" id="{F8F1557A-B9DD-40E4-B1F1-6BF9E1397BAF}"/>
              </a:ext>
            </a:extLst>
          </p:cNvPr>
          <p:cNvSpPr>
            <a:spLocks noGrp="1"/>
          </p:cNvSpPr>
          <p:nvPr/>
        </p:nvSpPr>
        <p:spPr>
          <a:xfrm>
            <a:off x="8429625" y="5772150"/>
            <a:ext cx="13335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V3</a:t>
            </a:r>
          </a:p>
        </p:txBody>
      </p:sp>
      <p:sp>
        <p:nvSpPr>
          <p:cNvPr id="10" name="val3">
            <a:extLst>
              <a:ext uri="{FF2B5EF4-FFF2-40B4-BE49-F238E27FC236}">
                <a16:creationId xmlns:a16="http://schemas.microsoft.com/office/drawing/2014/main" id="{F06A33BF-8344-4397-92E7-077493EAC22C}"/>
              </a:ext>
            </a:extLst>
          </p:cNvPr>
          <p:cNvSpPr>
            <a:spLocks noGrp="1"/>
          </p:cNvSpPr>
          <p:nvPr/>
        </p:nvSpPr>
        <p:spPr>
          <a:xfrm>
            <a:off x="8239125" y="6076950"/>
            <a:ext cx="1714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0">
                <a:solidFill>
                  <a:srgbClr val="2FB17B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2FB17B"/>
                </a:solidFill>
                <a:latin typeface="Aptos"/>
                <a:ea typeface="Aptos"/>
                <a:cs typeface="Aptos"/>
              </a:rPr>
              <a:t>7.23 ms   2.54×</a:t>
            </a:r>
          </a:p>
        </p:txBody>
      </p:sp>
    </p:spTree>
    <p:extLst>
      <p:ext uri="{BB962C8B-B14F-4D97-AF65-F5344CB8AC3E}">
        <p14:creationId xmlns:p14="http://schemas.microsoft.com/office/powerpoint/2010/main" val="940032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oping Video 27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hip">
            <a:extLst>
              <a:ext uri="{FF2B5EF4-FFF2-40B4-BE49-F238E27FC236}">
                <a16:creationId xmlns:a16="http://schemas.microsoft.com/office/drawing/2014/main" id="{D8A865C2-19D4-4EE6-B67F-D7F3530D01A8}"/>
              </a:ext>
            </a:extLst>
          </p:cNvPr>
          <p:cNvSpPr>
            <a:spLocks noGrp="1"/>
          </p:cNvSpPr>
          <p:nvPr/>
        </p:nvSpPr>
        <p:spPr>
          <a:xfrm>
            <a:off x="419100" y="323850"/>
            <a:ext cx="5334000" cy="704850"/>
          </a:xfrm>
          <a:prstGeom prst="roundRect">
            <a:avLst>
              <a:gd name="adj" fmla="val 10811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2293D789-FB9A-45E6-830B-1D3AAAAEFA79}"/>
              </a:ext>
            </a:extLst>
          </p:cNvPr>
          <p:cNvSpPr>
            <a:spLocks noGrp="1"/>
          </p:cNvSpPr>
          <p:nvPr/>
        </p:nvSpPr>
        <p:spPr>
          <a:xfrm>
            <a:off x="647700" y="381000"/>
            <a:ext cx="4953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9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Ray Tracing: RTX ON / OFF</a:t>
            </a:r>
          </a:p>
        </p:txBody>
      </p:sp>
      <p:sp>
        <p:nvSpPr>
          <p:cNvPr id="3" name="page">
            <a:extLst>
              <a:ext uri="{FF2B5EF4-FFF2-40B4-BE49-F238E27FC236}">
                <a16:creationId xmlns:a16="http://schemas.microsoft.com/office/drawing/2014/main" id="{F8F00763-BFFC-4409-97F0-F448571C561F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2032391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9A75F2-7B53-4E96-86B6-A69F038F24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37" b="1176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4864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utput">
            <a:hlinkClick r:id="" action="ppaction://media"/>
            <a:extLst>
              <a:ext uri="{FF2B5EF4-FFF2-40B4-BE49-F238E27FC236}">
                <a16:creationId xmlns:a16="http://schemas.microsoft.com/office/drawing/2014/main" id="{752070FD-BD6E-4D49-976A-C719C2D05C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8674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8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oping Video 28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A37FD0F4-31BF-4EDB-912C-698FDD8BE701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Path Tracing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04DC79CF-5D13-4C76-ACDB-DF0FC0A121A7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6532307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oping Video 3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-chip">
            <a:extLst>
              <a:ext uri="{FF2B5EF4-FFF2-40B4-BE49-F238E27FC236}">
                <a16:creationId xmlns:a16="http://schemas.microsoft.com/office/drawing/2014/main" id="{96C6CFF7-B626-4C60-A835-D59893DE6C7E}"/>
              </a:ext>
            </a:extLst>
          </p:cNvPr>
          <p:cNvSpPr>
            <a:spLocks noGrp="1"/>
          </p:cNvSpPr>
          <p:nvPr/>
        </p:nvSpPr>
        <p:spPr>
          <a:xfrm>
            <a:off x="419100" y="323850"/>
            <a:ext cx="7905750" cy="723900"/>
          </a:xfrm>
          <a:prstGeom prst="roundRect">
            <a:avLst>
              <a:gd name="adj" fmla="val 10526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24DAA27A-ADDA-4E81-91AC-2D744C3847F4}"/>
              </a:ext>
            </a:extLst>
          </p:cNvPr>
          <p:cNvSpPr>
            <a:spLocks noGrp="1"/>
          </p:cNvSpPr>
          <p:nvPr/>
        </p:nvSpPr>
        <p:spPr>
          <a:xfrm>
            <a:off x="647700" y="381000"/>
            <a:ext cx="75247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Introduction: Real-Time Graphics</a:t>
            </a:r>
          </a:p>
        </p:txBody>
      </p:sp>
      <p:sp>
        <p:nvSpPr>
          <p:cNvPr id="3" name="page">
            <a:extLst>
              <a:ext uri="{FF2B5EF4-FFF2-40B4-BE49-F238E27FC236}">
                <a16:creationId xmlns:a16="http://schemas.microsoft.com/office/drawing/2014/main" id="{4D115138-F714-4E52-9073-83D695B2A4A0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938593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oping Video 29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451B8AB3-F906-4C4D-8183-24A65C7520BB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Divergence in Ray Tracing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80A3BA68-0631-4D1A-8250-231758966B9F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1753747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Looping Video 30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34000" y="1219200"/>
            <a:ext cx="6191250" cy="48577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">
            <a:extLst>
              <a:ext uri="{FF2B5EF4-FFF2-40B4-BE49-F238E27FC236}">
                <a16:creationId xmlns:a16="http://schemas.microsoft.com/office/drawing/2014/main" id="{09CCC076-6369-42EE-B93A-690CCA033A75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Megakernel Ray Tracing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B929222B-96B3-4FAF-821B-2D82127CA4D6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30</a:t>
            </a:r>
          </a:p>
        </p:txBody>
      </p:sp>
      <p:sp>
        <p:nvSpPr>
          <p:cNvPr id="3" name="mega-label">
            <a:extLst>
              <a:ext uri="{FF2B5EF4-FFF2-40B4-BE49-F238E27FC236}">
                <a16:creationId xmlns:a16="http://schemas.microsoft.com/office/drawing/2014/main" id="{919BBD2B-2FA5-4464-A62C-3667EDE94016}"/>
              </a:ext>
            </a:extLst>
          </p:cNvPr>
          <p:cNvSpPr>
            <a:spLocks noGrp="1"/>
          </p:cNvSpPr>
          <p:nvPr/>
        </p:nvSpPr>
        <p:spPr>
          <a:xfrm>
            <a:off x="533400" y="1285875"/>
            <a:ext cx="4619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Megakernel</a:t>
            </a:r>
          </a:p>
        </p:txBody>
      </p:sp>
      <p:sp>
        <p:nvSpPr>
          <p:cNvPr id="4" name="mega-panel">
            <a:extLst>
              <a:ext uri="{FF2B5EF4-FFF2-40B4-BE49-F238E27FC236}">
                <a16:creationId xmlns:a16="http://schemas.microsoft.com/office/drawing/2014/main" id="{2A899F5A-D4F5-496B-B25F-B8FC3451614C}"/>
              </a:ext>
            </a:extLst>
          </p:cNvPr>
          <p:cNvSpPr>
            <a:spLocks noGrp="1"/>
          </p:cNvSpPr>
          <p:nvPr/>
        </p:nvSpPr>
        <p:spPr>
          <a:xfrm>
            <a:off x="533400" y="1704975"/>
            <a:ext cx="4619625" cy="4343400"/>
          </a:xfrm>
          <a:prstGeom prst="roundRect">
            <a:avLst>
              <a:gd name="adj" fmla="val 1754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5" name="mega-code">
            <a:extLst>
              <a:ext uri="{FF2B5EF4-FFF2-40B4-BE49-F238E27FC236}">
                <a16:creationId xmlns:a16="http://schemas.microsoft.com/office/drawing/2014/main" id="{F39326EF-59FB-469C-A064-DAF91B1EBAB5}"/>
              </a:ext>
            </a:extLst>
          </p:cNvPr>
          <p:cNvSpPr>
            <a:spLocks noGrp="1"/>
          </p:cNvSpPr>
          <p:nvPr/>
        </p:nvSpPr>
        <p:spPr>
          <a:xfrm>
            <a:off x="838200" y="1800225"/>
            <a:ext cx="4010025" cy="415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while (</a:t>
            </a:r>
            <a:r>
              <a:rPr sz="202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ray.alive</a:t>
            </a: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) {</a:t>
            </a:r>
          </a:p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hit = intersect(ray);</a:t>
            </a:r>
          </a:p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if (!hit) break;</a:t>
            </a:r>
          </a:p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if (glass(hit))</a:t>
            </a:r>
          </a:p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  ray = refract(hit);</a:t>
            </a:r>
          </a:p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else</a:t>
            </a:r>
          </a:p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  ray = shade(hit);</a:t>
            </a:r>
          </a:p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6926691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oping Video 31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3808EA7F-FB7D-44F0-9298-EF9FC0D346E7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85725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Megakernel Ray Tracing: Stalls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EFB25428-9313-483B-98D3-1272722DF25C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1468281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oping Video 32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5AFEB5A9-C20B-41C4-8F09-36C17CC4FB0E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Ray Regrouping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54C0E52D-E294-43BF-B4A4-FA52D7EB1EDB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1444901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oping Video 33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C4A472C4-8359-4645-ADCB-6276F167893C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Wavefront Ray Tracing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277AEFFA-D2B9-4CAC-8CE2-16FA90075721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67869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oping Video 34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E0A0FF00-883A-4527-BDDF-BD0046E65861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Wavefront Ray Tracing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F47FAD63-7F48-4712-96CD-CB9840782234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568044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0927A73C-6C14-4B97-978D-11DF2172F3BE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lang="en-US" sz="3225" b="1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Modern 3</a:t>
            </a:r>
            <a:r>
              <a:rPr lang="en-US" altLang="zh-CN" sz="3225" b="1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D Vision (Graphics) Research</a:t>
            </a:r>
            <a:endParaRPr sz="3225" b="1" dirty="0">
              <a:solidFill>
                <a:srgbClr val="10182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F69EB185-B534-416F-8FED-CBA0026FE6C6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35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502EB0-9A9F-41A5-A86D-9D1E02C23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171" y="1024218"/>
            <a:ext cx="4153192" cy="49800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FF940D0-0377-4E43-9AF0-FF5D483193AA}"/>
              </a:ext>
            </a:extLst>
          </p:cNvPr>
          <p:cNvSpPr txBox="1"/>
          <p:nvPr/>
        </p:nvSpPr>
        <p:spPr>
          <a:xfrm>
            <a:off x="847171" y="6178034"/>
            <a:ext cx="3368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https://arxiv.org/abs/2607.11673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1D88CE-ED6D-42CB-BB54-3E60C4C41B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5540" y="1909720"/>
            <a:ext cx="6422646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968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0927A73C-6C14-4B97-978D-11DF2172F3BE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lang="en-US" sz="3225" b="1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Modern 3</a:t>
            </a:r>
            <a:r>
              <a:rPr lang="en-US" altLang="zh-CN" sz="3225" b="1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D Vision (Graphics) Research</a:t>
            </a:r>
            <a:endParaRPr sz="3225" b="1" dirty="0">
              <a:solidFill>
                <a:srgbClr val="10182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F69EB185-B534-416F-8FED-CBA0026FE6C6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35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BADDA7-FE3C-423D-BFE1-B614C98B0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070" y="1152244"/>
            <a:ext cx="10401860" cy="497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4606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oping Video 35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0927A73C-6C14-4B97-978D-11DF2172F3BE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Transformer: Next-Token Prediction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F69EB185-B534-416F-8FED-CBA0026FE6C6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7169976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oping Video 36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45957FD8-7BBD-4621-B63D-1667441053E3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Transformer: Attention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F0F713CB-690C-473A-91B2-FCF00D890C94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924525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oping Video 4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ame-label">
            <a:extLst>
              <a:ext uri="{FF2B5EF4-FFF2-40B4-BE49-F238E27FC236}">
                <a16:creationId xmlns:a16="http://schemas.microsoft.com/office/drawing/2014/main" id="{25119678-A167-4257-9573-E039A98BAD73}"/>
              </a:ext>
            </a:extLst>
          </p:cNvPr>
          <p:cNvSpPr>
            <a:spLocks noGrp="1"/>
          </p:cNvSpPr>
          <p:nvPr/>
        </p:nvSpPr>
        <p:spPr>
          <a:xfrm>
            <a:off x="857250" y="5095875"/>
            <a:ext cx="4476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Game on Screen</a:t>
            </a:r>
          </a:p>
        </p:txBody>
      </p:sp>
      <p:sp>
        <p:nvSpPr>
          <p:cNvPr id="2" name="gpu-label">
            <a:extLst>
              <a:ext uri="{FF2B5EF4-FFF2-40B4-BE49-F238E27FC236}">
                <a16:creationId xmlns:a16="http://schemas.microsoft.com/office/drawing/2014/main" id="{C2EB53EA-C60D-463E-ADF9-A790EFD08397}"/>
              </a:ext>
            </a:extLst>
          </p:cNvPr>
          <p:cNvSpPr>
            <a:spLocks noGrp="1"/>
          </p:cNvSpPr>
          <p:nvPr/>
        </p:nvSpPr>
        <p:spPr>
          <a:xfrm>
            <a:off x="7239000" y="5095875"/>
            <a:ext cx="3524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GPU</a:t>
            </a:r>
          </a:p>
        </p:txBody>
      </p:sp>
      <p:sp>
        <p:nvSpPr>
          <p:cNvPr id="3" name="page">
            <a:extLst>
              <a:ext uri="{FF2B5EF4-FFF2-40B4-BE49-F238E27FC236}">
                <a16:creationId xmlns:a16="http://schemas.microsoft.com/office/drawing/2014/main" id="{6BC94150-CD3B-41CA-8E0A-BDF00CDC4BBB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6113389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>
            <a:extLst>
              <a:ext uri="{FF2B5EF4-FFF2-40B4-BE49-F238E27FC236}">
                <a16:creationId xmlns:a16="http://schemas.microsoft.com/office/drawing/2014/main" id="{6F96AE98-66FF-4138-93BD-5B9CC65ED324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FlashAttention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8C7FA3D5-9DD9-406F-97BA-69D82A7CDEFC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37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175344" y="1219200"/>
            <a:ext cx="984131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33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oping Video 38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">
            <a:extLst>
              <a:ext uri="{FF2B5EF4-FFF2-40B4-BE49-F238E27FC236}">
                <a16:creationId xmlns:a16="http://schemas.microsoft.com/office/drawing/2014/main" id="{0EF40F6E-BA22-4877-B2E4-E01460947A6D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FlashAttention: Tiling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74BD9EDD-4D39-4FAF-BC20-80D2792A6CF4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1768233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">
            <a:extLst>
              <a:ext uri="{FF2B5EF4-FFF2-40B4-BE49-F238E27FC236}">
                <a16:creationId xmlns:a16="http://schemas.microsoft.com/office/drawing/2014/main" id="{64094E7D-599F-4BDF-90C9-B450F8650135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FlashAttention: Pseudocode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912563D7-B714-4D49-B38B-00EF90D710BF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39</a:t>
            </a:r>
          </a:p>
        </p:txBody>
      </p:sp>
      <p:sp>
        <p:nvSpPr>
          <p:cNvPr id="3" name="std-label">
            <a:extLst>
              <a:ext uri="{FF2B5EF4-FFF2-40B4-BE49-F238E27FC236}">
                <a16:creationId xmlns:a16="http://schemas.microsoft.com/office/drawing/2014/main" id="{9A5789F4-2A36-4D5B-9563-5EC189B4F176}"/>
              </a:ext>
            </a:extLst>
          </p:cNvPr>
          <p:cNvSpPr>
            <a:spLocks noGrp="1"/>
          </p:cNvSpPr>
          <p:nvPr/>
        </p:nvSpPr>
        <p:spPr>
          <a:xfrm>
            <a:off x="666750" y="1238250"/>
            <a:ext cx="5095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FA7868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A7868"/>
                </a:solidFill>
                <a:latin typeface="Aptos"/>
                <a:ea typeface="Aptos"/>
                <a:cs typeface="Aptos"/>
              </a:rPr>
              <a:t>Standard</a:t>
            </a:r>
          </a:p>
        </p:txBody>
      </p:sp>
      <p:sp>
        <p:nvSpPr>
          <p:cNvPr id="4" name="std-panel">
            <a:extLst>
              <a:ext uri="{FF2B5EF4-FFF2-40B4-BE49-F238E27FC236}">
                <a16:creationId xmlns:a16="http://schemas.microsoft.com/office/drawing/2014/main" id="{2C4AEF48-1C19-48BE-BAA7-38E1975FD527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5095875" cy="4391025"/>
          </a:xfrm>
          <a:prstGeom prst="roundRect">
            <a:avLst>
              <a:gd name="adj" fmla="val 1735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5" name="std-code">
            <a:extLst>
              <a:ext uri="{FF2B5EF4-FFF2-40B4-BE49-F238E27FC236}">
                <a16:creationId xmlns:a16="http://schemas.microsoft.com/office/drawing/2014/main" id="{0823E84C-4C38-48EB-AA68-BFBEF0E8B0AE}"/>
              </a:ext>
            </a:extLst>
          </p:cNvPr>
          <p:cNvSpPr>
            <a:spLocks noGrp="1"/>
          </p:cNvSpPr>
          <p:nvPr/>
        </p:nvSpPr>
        <p:spPr>
          <a:xfrm>
            <a:off x="971550" y="1752600"/>
            <a:ext cx="4486275" cy="4200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S = Q @ K.T</a:t>
            </a:r>
          </a:p>
          <a:p>
            <a:pPr algn="l">
              <a:defRPr sz="210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P = </a:t>
            </a:r>
            <a:r>
              <a:rPr sz="2100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softmax</a:t>
            </a: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(S)</a:t>
            </a:r>
          </a:p>
          <a:p>
            <a:pPr algn="l">
              <a:defRPr sz="210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O = P @ V</a:t>
            </a:r>
          </a:p>
          <a:p>
            <a:endParaRPr sz="2100" b="0" dirty="0">
              <a:solidFill>
                <a:srgbClr val="F8FAFC"/>
              </a:solidFill>
              <a:latin typeface="Consolas" panose="020B0609020204030204" pitchFamily="49" charset="0"/>
              <a:ea typeface="Menlo"/>
              <a:cs typeface="Menlo"/>
            </a:endParaRPr>
          </a:p>
          <a:p>
            <a:pPr algn="l">
              <a:defRPr sz="210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00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HBM.write</a:t>
            </a: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(S)</a:t>
            </a:r>
          </a:p>
          <a:p>
            <a:pPr algn="l">
              <a:defRPr sz="210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100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HBM.write</a:t>
            </a:r>
            <a:r>
              <a:rPr sz="210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(P)</a:t>
            </a:r>
          </a:p>
        </p:txBody>
      </p:sp>
      <p:sp>
        <p:nvSpPr>
          <p:cNvPr id="6" name="fa-label">
            <a:extLst>
              <a:ext uri="{FF2B5EF4-FFF2-40B4-BE49-F238E27FC236}">
                <a16:creationId xmlns:a16="http://schemas.microsoft.com/office/drawing/2014/main" id="{82622244-073B-4757-BBC8-4E5DBFF37A00}"/>
              </a:ext>
            </a:extLst>
          </p:cNvPr>
          <p:cNvSpPr>
            <a:spLocks noGrp="1"/>
          </p:cNvSpPr>
          <p:nvPr/>
        </p:nvSpPr>
        <p:spPr>
          <a:xfrm>
            <a:off x="6429375" y="1238250"/>
            <a:ext cx="50958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2FB17B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2FB17B"/>
                </a:solidFill>
                <a:latin typeface="Aptos"/>
                <a:ea typeface="Aptos"/>
                <a:cs typeface="Aptos"/>
              </a:rPr>
              <a:t>FlashAttention</a:t>
            </a:r>
          </a:p>
        </p:txBody>
      </p:sp>
      <p:sp>
        <p:nvSpPr>
          <p:cNvPr id="7" name="fa-panel">
            <a:extLst>
              <a:ext uri="{FF2B5EF4-FFF2-40B4-BE49-F238E27FC236}">
                <a16:creationId xmlns:a16="http://schemas.microsoft.com/office/drawing/2014/main" id="{A49EACAB-5DEE-49DA-B8CB-AFC3F75043FA}"/>
              </a:ext>
            </a:extLst>
          </p:cNvPr>
          <p:cNvSpPr>
            <a:spLocks noGrp="1"/>
          </p:cNvSpPr>
          <p:nvPr/>
        </p:nvSpPr>
        <p:spPr>
          <a:xfrm>
            <a:off x="6429375" y="1657350"/>
            <a:ext cx="5095875" cy="4391025"/>
          </a:xfrm>
          <a:prstGeom prst="roundRect">
            <a:avLst>
              <a:gd name="adj" fmla="val 1735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8" name="fa-code">
            <a:extLst>
              <a:ext uri="{FF2B5EF4-FFF2-40B4-BE49-F238E27FC236}">
                <a16:creationId xmlns:a16="http://schemas.microsoft.com/office/drawing/2014/main" id="{6CA92966-39DE-4663-829B-F9E9FF70B16B}"/>
              </a:ext>
            </a:extLst>
          </p:cNvPr>
          <p:cNvSpPr>
            <a:spLocks noGrp="1"/>
          </p:cNvSpPr>
          <p:nvPr/>
        </p:nvSpPr>
        <p:spPr>
          <a:xfrm>
            <a:off x="6734175" y="1752600"/>
            <a:ext cx="4486275" cy="4200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195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for </a:t>
            </a:r>
            <a:r>
              <a:rPr sz="1950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Q_i</a:t>
            </a:r>
            <a:r>
              <a:rPr sz="195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in tiles(Q):</a:t>
            </a:r>
          </a:p>
          <a:p>
            <a:pPr algn="l">
              <a:defRPr sz="195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195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m, l, A = -inf, 0, 0</a:t>
            </a:r>
          </a:p>
          <a:p>
            <a:pPr algn="l">
              <a:defRPr sz="195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195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for </a:t>
            </a:r>
            <a:r>
              <a:rPr sz="1950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K_j</a:t>
            </a:r>
            <a:r>
              <a:rPr sz="195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, </a:t>
            </a:r>
            <a:r>
              <a:rPr sz="1950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V_j</a:t>
            </a:r>
            <a:r>
              <a:rPr sz="195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in tiles:</a:t>
            </a:r>
          </a:p>
          <a:p>
            <a:pPr algn="l">
              <a:defRPr sz="195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195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  S = </a:t>
            </a:r>
            <a:r>
              <a:rPr sz="1950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Q_i</a:t>
            </a:r>
            <a:r>
              <a:rPr sz="195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@ </a:t>
            </a:r>
            <a:r>
              <a:rPr sz="1950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K_j.T</a:t>
            </a:r>
            <a:endParaRPr sz="1950" b="0" dirty="0">
              <a:solidFill>
                <a:srgbClr val="F8FAFC"/>
              </a:solidFill>
              <a:latin typeface="Consolas" panose="020B0609020204030204" pitchFamily="49" charset="0"/>
              <a:ea typeface="Menlo"/>
              <a:cs typeface="Menlo"/>
            </a:endParaRPr>
          </a:p>
          <a:p>
            <a:pPr algn="l">
              <a:defRPr sz="195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195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  m, l, A = update(S, </a:t>
            </a:r>
            <a:r>
              <a:rPr sz="1950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V_j</a:t>
            </a:r>
            <a:r>
              <a:rPr sz="195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)</a:t>
            </a:r>
          </a:p>
          <a:p>
            <a:pPr algn="l">
              <a:defRPr sz="1950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195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</a:t>
            </a:r>
            <a:r>
              <a:rPr sz="1950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O_i</a:t>
            </a:r>
            <a:r>
              <a:rPr sz="1950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= A / l</a:t>
            </a:r>
          </a:p>
        </p:txBody>
      </p:sp>
    </p:spTree>
    <p:extLst>
      <p:ext uri="{BB962C8B-B14F-4D97-AF65-F5344CB8AC3E}">
        <p14:creationId xmlns:p14="http://schemas.microsoft.com/office/powerpoint/2010/main" val="15908393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oping Video 40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1A7D75D9-E9ED-49D5-BB78-37CF522DEEA7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Attention: Materialization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00F5ABF9-A854-4FDF-ABA1-E84918F11019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3921747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oping Video 41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293CAA61-6E6E-45D9-AEE7-1586209CFCEB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FlashAttention: QKV Tiling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0D82F714-DE56-4A4F-A179-F0F882B50CEA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41</a:t>
            </a:r>
          </a:p>
        </p:txBody>
      </p:sp>
    </p:spTree>
    <p:extLst>
      <p:ext uri="{BB962C8B-B14F-4D97-AF65-F5344CB8AC3E}">
        <p14:creationId xmlns:p14="http://schemas.microsoft.com/office/powerpoint/2010/main" val="15332963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oping Video 42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D78E343B-10A0-4C45-8A2F-0C0B706F3972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FlashAttention: Online Softmax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9303F8D4-924F-4114-917E-E713239F274B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1631358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oping Video 43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5CD0E060-3329-4FCD-AF43-5CB6DF4480E2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FlashAttention: HBM Traffic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4E351DBB-1D9B-4153-8214-2F200F71ED58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43</a:t>
            </a:r>
          </a:p>
        </p:txBody>
      </p:sp>
    </p:spTree>
    <p:extLst>
      <p:ext uri="{BB962C8B-B14F-4D97-AF65-F5344CB8AC3E}">
        <p14:creationId xmlns:p14="http://schemas.microsoft.com/office/powerpoint/2010/main" val="10222331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-13855"/>
            <a:ext cx="12192000" cy="6858000"/>
          </a:xfrm>
          <a:prstGeom prst="rect">
            <a:avLst/>
          </a:prstGeom>
          <a:noFill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B3E7958-68C7-423B-9F33-97A73234E9EC}"/>
              </a:ext>
            </a:extLst>
          </p:cNvPr>
          <p:cNvSpPr/>
          <p:nvPr/>
        </p:nvSpPr>
        <p:spPr>
          <a:xfrm>
            <a:off x="0" y="-13855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cover-title">
            <a:extLst>
              <a:ext uri="{FF2B5EF4-FFF2-40B4-BE49-F238E27FC236}">
                <a16:creationId xmlns:a16="http://schemas.microsoft.com/office/drawing/2014/main" id="{7655B7A3-8FEB-4B51-945A-F49D13A6D6F0}"/>
              </a:ext>
            </a:extLst>
          </p:cNvPr>
          <p:cNvSpPr>
            <a:spLocks noGrp="1"/>
          </p:cNvSpPr>
          <p:nvPr/>
        </p:nvSpPr>
        <p:spPr>
          <a:xfrm>
            <a:off x="666750" y="1015666"/>
            <a:ext cx="7735704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4950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4950" b="1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Order from</a:t>
            </a:r>
            <a:r>
              <a:rPr lang="en-US" sz="4950" b="1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 </a:t>
            </a:r>
            <a:r>
              <a:rPr sz="4950" b="1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Divergence</a:t>
            </a:r>
          </a:p>
        </p:txBody>
      </p:sp>
      <p:sp>
        <p:nvSpPr>
          <p:cNvPr id="3" name="cover-subtitle">
            <a:extLst>
              <a:ext uri="{FF2B5EF4-FFF2-40B4-BE49-F238E27FC236}">
                <a16:creationId xmlns:a16="http://schemas.microsoft.com/office/drawing/2014/main" id="{C6283EF8-96B0-4588-B218-8B3485C6E8E2}"/>
              </a:ext>
            </a:extLst>
          </p:cNvPr>
          <p:cNvSpPr>
            <a:spLocks noGrp="1"/>
          </p:cNvSpPr>
          <p:nvPr/>
        </p:nvSpPr>
        <p:spPr>
          <a:xfrm>
            <a:off x="666750" y="3314701"/>
            <a:ext cx="6205688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0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2800" b="0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Mastering Large-Scale Computation</a:t>
            </a:r>
          </a:p>
          <a:p>
            <a:pPr algn="l">
              <a:defRPr sz="1950" b="0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2800" b="0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with Minimal Time Complexity Constants</a:t>
            </a:r>
          </a:p>
        </p:txBody>
      </p:sp>
      <p:sp>
        <p:nvSpPr>
          <p:cNvPr id="4" name="cover-speakers">
            <a:extLst>
              <a:ext uri="{FF2B5EF4-FFF2-40B4-BE49-F238E27FC236}">
                <a16:creationId xmlns:a16="http://schemas.microsoft.com/office/drawing/2014/main" id="{1B181131-DD7D-4B63-8521-521AFC39A307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4953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2100" b="1" dirty="0" err="1">
                <a:solidFill>
                  <a:srgbClr val="101828"/>
                </a:solidFill>
                <a:latin typeface="Aptos"/>
                <a:ea typeface="Aptos"/>
                <a:cs typeface="Aptos"/>
              </a:rPr>
              <a:t>Zhuoran</a:t>
            </a:r>
            <a:r>
              <a:rPr sz="2100" b="1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 Yi </a:t>
            </a:r>
            <a:r>
              <a:rPr lang="en-US" altLang="zh-CN" sz="2100" b="1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·</a:t>
            </a:r>
            <a:r>
              <a:rPr sz="2100" b="1" dirty="0">
                <a:solidFill>
                  <a:srgbClr val="101828"/>
                </a:solidFill>
                <a:latin typeface="Aptos"/>
                <a:ea typeface="Aptos"/>
                <a:cs typeface="Aptos"/>
              </a:rPr>
              <a:t> Fei Yu</a:t>
            </a:r>
          </a:p>
        </p:txBody>
      </p:sp>
      <p:sp>
        <p:nvSpPr>
          <p:cNvPr id="5" name="cover-affiliation">
            <a:extLst>
              <a:ext uri="{FF2B5EF4-FFF2-40B4-BE49-F238E27FC236}">
                <a16:creationId xmlns:a16="http://schemas.microsoft.com/office/drawing/2014/main" id="{E304F611-795D-4104-9235-73B23543F7F6}"/>
              </a:ext>
            </a:extLst>
          </p:cNvPr>
          <p:cNvSpPr>
            <a:spLocks noGrp="1"/>
          </p:cNvSpPr>
          <p:nvPr/>
        </p:nvSpPr>
        <p:spPr>
          <a:xfrm>
            <a:off x="666750" y="5676900"/>
            <a:ext cx="5143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500" b="0" dirty="0">
                <a:solidFill>
                  <a:srgbClr val="667085"/>
                </a:solidFill>
                <a:latin typeface="Aptos"/>
                <a:ea typeface="Aptos"/>
                <a:cs typeface="Aptos"/>
              </a:rPr>
              <a:t>Utah Graphics Lab · VCL Imaging Group</a:t>
            </a:r>
            <a:r>
              <a:rPr lang="en-US" sz="1500" b="0" dirty="0">
                <a:solidFill>
                  <a:srgbClr val="667085"/>
                </a:solidFill>
                <a:latin typeface="Aptos"/>
                <a:ea typeface="Aptos"/>
                <a:cs typeface="Aptos"/>
              </a:rPr>
              <a:t>, </a:t>
            </a:r>
            <a:r>
              <a:rPr lang="en-US" altLang="zh-CN" sz="1500" b="0" dirty="0">
                <a:solidFill>
                  <a:srgbClr val="667085"/>
                </a:solidFill>
                <a:latin typeface="Aptos"/>
                <a:ea typeface="Aptos"/>
                <a:cs typeface="Aptos"/>
              </a:rPr>
              <a:t>Peking University</a:t>
            </a:r>
            <a:endParaRPr sz="1500" b="0" dirty="0">
              <a:solidFill>
                <a:srgbClr val="667085"/>
              </a:solidFill>
              <a:latin typeface="Aptos"/>
              <a:ea typeface="Aptos"/>
              <a:cs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3639262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ooping Video 5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00" y="904875"/>
            <a:ext cx="56197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">
            <a:extLst>
              <a:ext uri="{FF2B5EF4-FFF2-40B4-BE49-F238E27FC236}">
                <a16:creationId xmlns:a16="http://schemas.microsoft.com/office/drawing/2014/main" id="{8BBA43FA-42F0-460E-A600-CBF611C82D35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Experiment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0B6979DB-15F0-4696-B8CB-23A628AC6DF4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3" name="break-code-panel">
            <a:extLst>
              <a:ext uri="{FF2B5EF4-FFF2-40B4-BE49-F238E27FC236}">
                <a16:creationId xmlns:a16="http://schemas.microsoft.com/office/drawing/2014/main" id="{6A779EC3-2A6B-45CB-A27D-1AB68502B8C0}"/>
              </a:ext>
            </a:extLst>
          </p:cNvPr>
          <p:cNvSpPr>
            <a:spLocks noGrp="1"/>
          </p:cNvSpPr>
          <p:nvPr/>
        </p:nvSpPr>
        <p:spPr>
          <a:xfrm>
            <a:off x="523875" y="1285875"/>
            <a:ext cx="5334000" cy="4762500"/>
          </a:xfrm>
          <a:prstGeom prst="roundRect">
            <a:avLst>
              <a:gd name="adj" fmla="val 1600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4" name="break-code">
            <a:extLst>
              <a:ext uri="{FF2B5EF4-FFF2-40B4-BE49-F238E27FC236}">
                <a16:creationId xmlns:a16="http://schemas.microsoft.com/office/drawing/2014/main" id="{E2AB0552-AFFB-4553-AE75-27BA1452D818}"/>
              </a:ext>
            </a:extLst>
          </p:cNvPr>
          <p:cNvSpPr>
            <a:spLocks noGrp="1"/>
          </p:cNvSpPr>
          <p:nvPr/>
        </p:nvSpPr>
        <p:spPr>
          <a:xfrm>
            <a:off x="742950" y="1524000"/>
            <a:ext cx="4619625" cy="423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187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constexpr</a:t>
            </a: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int N = 1 &lt;&lt; 24;</a:t>
            </a:r>
          </a:p>
          <a:p>
            <a:pPr algn="l">
              <a:defRPr sz="187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float x[N];</a:t>
            </a:r>
            <a:r>
              <a:rPr lang="en-US"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float a, b;</a:t>
            </a:r>
            <a:endParaRPr sz="1875" b="0" dirty="0">
              <a:solidFill>
                <a:srgbClr val="F8FAFC"/>
              </a:solidFill>
              <a:latin typeface="Consolas" panose="020B0609020204030204" pitchFamily="49" charset="0"/>
              <a:ea typeface="Menlo"/>
              <a:cs typeface="Menlo"/>
            </a:endParaRPr>
          </a:p>
          <a:p>
            <a:endParaRPr sz="1875" b="0" dirty="0">
              <a:solidFill>
                <a:srgbClr val="F8FAFC"/>
              </a:solidFill>
              <a:latin typeface="Consolas" panose="020B0609020204030204" pitchFamily="49" charset="0"/>
              <a:ea typeface="Menlo"/>
              <a:cs typeface="Menlo"/>
            </a:endParaRPr>
          </a:p>
          <a:p>
            <a:pPr algn="l">
              <a:defRPr sz="187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for (int </a:t>
            </a:r>
            <a:r>
              <a:rPr lang="en-US" sz="187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lang="en-US"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</a:t>
            </a: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=</a:t>
            </a:r>
            <a:r>
              <a:rPr lang="en-US"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</a:t>
            </a: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0; </a:t>
            </a:r>
            <a:r>
              <a:rPr lang="en-US" sz="187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lang="en-US"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</a:t>
            </a: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&lt;</a:t>
            </a:r>
            <a:r>
              <a:rPr lang="en-US"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</a:t>
            </a: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N; ++</a:t>
            </a:r>
            <a:r>
              <a:rPr sz="187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) {</a:t>
            </a:r>
          </a:p>
          <a:p>
            <a:pPr algn="l">
              <a:defRPr sz="187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for (int k</a:t>
            </a:r>
            <a:r>
              <a:rPr lang="en-US"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</a:t>
            </a: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=</a:t>
            </a:r>
            <a:r>
              <a:rPr lang="en-US"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</a:t>
            </a: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0; k</a:t>
            </a:r>
            <a:r>
              <a:rPr lang="en-US"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</a:t>
            </a: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&lt;</a:t>
            </a:r>
            <a:r>
              <a:rPr lang="en-US"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</a:t>
            </a: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128; ++k) {</a:t>
            </a:r>
          </a:p>
          <a:p>
            <a:pPr algn="l">
              <a:defRPr sz="187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  x[</a:t>
            </a:r>
            <a:r>
              <a:rPr sz="187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] = </a:t>
            </a:r>
            <a:r>
              <a:rPr lang="en-US" sz="1875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some_calc</a:t>
            </a: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(x[</a:t>
            </a:r>
            <a:r>
              <a:rPr sz="187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], a, b);</a:t>
            </a:r>
          </a:p>
          <a:p>
            <a:pPr algn="l">
              <a:defRPr sz="187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  if (done[</a:t>
            </a:r>
            <a:r>
              <a:rPr sz="187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]) break;</a:t>
            </a:r>
          </a:p>
          <a:p>
            <a:pPr algn="l">
              <a:defRPr sz="187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 }</a:t>
            </a:r>
          </a:p>
          <a:p>
            <a:pPr algn="l">
              <a:defRPr sz="187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187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}</a:t>
            </a:r>
          </a:p>
        </p:txBody>
      </p:sp>
      <p:sp>
        <p:nvSpPr>
          <p:cNvPr id="5" name="no-break">
            <a:extLst>
              <a:ext uri="{FF2B5EF4-FFF2-40B4-BE49-F238E27FC236}">
                <a16:creationId xmlns:a16="http://schemas.microsoft.com/office/drawing/2014/main" id="{122116F5-1F53-4346-869B-7978B94E4EF5}"/>
              </a:ext>
            </a:extLst>
          </p:cNvPr>
          <p:cNvSpPr>
            <a:spLocks noGrp="1"/>
          </p:cNvSpPr>
          <p:nvPr/>
        </p:nvSpPr>
        <p:spPr>
          <a:xfrm>
            <a:off x="7134225" y="582930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no break</a:t>
            </a:r>
          </a:p>
        </p:txBody>
      </p:sp>
      <p:sp>
        <p:nvSpPr>
          <p:cNvPr id="6" name="break">
            <a:extLst>
              <a:ext uri="{FF2B5EF4-FFF2-40B4-BE49-F238E27FC236}">
                <a16:creationId xmlns:a16="http://schemas.microsoft.com/office/drawing/2014/main" id="{64016FD7-D522-4122-8037-9C07A51CC938}"/>
              </a:ext>
            </a:extLst>
          </p:cNvPr>
          <p:cNvSpPr>
            <a:spLocks noGrp="1"/>
          </p:cNvSpPr>
          <p:nvPr/>
        </p:nvSpPr>
        <p:spPr>
          <a:xfrm>
            <a:off x="8801100" y="582930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break</a:t>
            </a:r>
          </a:p>
        </p:txBody>
      </p:sp>
      <p:sp>
        <p:nvSpPr>
          <p:cNvPr id="7" name="no-break-v">
            <a:extLst>
              <a:ext uri="{FF2B5EF4-FFF2-40B4-BE49-F238E27FC236}">
                <a16:creationId xmlns:a16="http://schemas.microsoft.com/office/drawing/2014/main" id="{33E4C1D8-BC38-4EAE-B2CA-99E71125211F}"/>
              </a:ext>
            </a:extLst>
          </p:cNvPr>
          <p:cNvSpPr>
            <a:spLocks noGrp="1"/>
          </p:cNvSpPr>
          <p:nvPr/>
        </p:nvSpPr>
        <p:spPr>
          <a:xfrm>
            <a:off x="7134225" y="2286000"/>
            <a:ext cx="1714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91A0B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91A0B2"/>
                </a:solidFill>
                <a:latin typeface="Aptos"/>
                <a:ea typeface="Aptos"/>
                <a:cs typeface="Aptos"/>
              </a:rPr>
              <a:t>0.276 ms</a:t>
            </a:r>
          </a:p>
        </p:txBody>
      </p:sp>
      <p:sp>
        <p:nvSpPr>
          <p:cNvPr id="8" name="break-v">
            <a:extLst>
              <a:ext uri="{FF2B5EF4-FFF2-40B4-BE49-F238E27FC236}">
                <a16:creationId xmlns:a16="http://schemas.microsoft.com/office/drawing/2014/main" id="{65EFBC51-1140-40B0-A5E9-11A2B76719BF}"/>
              </a:ext>
            </a:extLst>
          </p:cNvPr>
          <p:cNvSpPr>
            <a:spLocks noGrp="1"/>
          </p:cNvSpPr>
          <p:nvPr/>
        </p:nvSpPr>
        <p:spPr>
          <a:xfrm>
            <a:off x="8801100" y="2133600"/>
            <a:ext cx="1714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0.289 ms</a:t>
            </a:r>
          </a:p>
        </p:txBody>
      </p:sp>
    </p:spTree>
    <p:extLst>
      <p:ext uri="{BB962C8B-B14F-4D97-AF65-F5344CB8AC3E}">
        <p14:creationId xmlns:p14="http://schemas.microsoft.com/office/powerpoint/2010/main" val="3927418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ooping Video 6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00" y="904875"/>
            <a:ext cx="56197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">
            <a:extLst>
              <a:ext uri="{FF2B5EF4-FFF2-40B4-BE49-F238E27FC236}">
                <a16:creationId xmlns:a16="http://schemas.microsoft.com/office/drawing/2014/main" id="{C808DE36-4643-4B56-8EE7-EAAF03F98F76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Experiment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9E588233-4931-4F39-9E2C-33D18686C4BB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3" name="reorder-code-panel">
            <a:extLst>
              <a:ext uri="{FF2B5EF4-FFF2-40B4-BE49-F238E27FC236}">
                <a16:creationId xmlns:a16="http://schemas.microsoft.com/office/drawing/2014/main" id="{0365B4FF-25A7-4B05-8918-2B5E591025FD}"/>
              </a:ext>
            </a:extLst>
          </p:cNvPr>
          <p:cNvSpPr>
            <a:spLocks noGrp="1"/>
          </p:cNvSpPr>
          <p:nvPr/>
        </p:nvSpPr>
        <p:spPr>
          <a:xfrm>
            <a:off x="523875" y="1285875"/>
            <a:ext cx="5334000" cy="4762500"/>
          </a:xfrm>
          <a:prstGeom prst="roundRect">
            <a:avLst>
              <a:gd name="adj" fmla="val 1600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4" name="reorder-code">
            <a:extLst>
              <a:ext uri="{FF2B5EF4-FFF2-40B4-BE49-F238E27FC236}">
                <a16:creationId xmlns:a16="http://schemas.microsoft.com/office/drawing/2014/main" id="{93789D89-88D3-4E44-916B-D77FDEF8B6FF}"/>
              </a:ext>
            </a:extLst>
          </p:cNvPr>
          <p:cNvSpPr>
            <a:spLocks noGrp="1"/>
          </p:cNvSpPr>
          <p:nvPr/>
        </p:nvSpPr>
        <p:spPr>
          <a:xfrm>
            <a:off x="742950" y="1571625"/>
            <a:ext cx="5012957" cy="400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lang="en-US"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// </a:t>
            </a:r>
            <a:r>
              <a:rPr lang="zh-CN" altLang="en-US" sz="2025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按照（提前预知的）</a:t>
            </a:r>
            <a:r>
              <a:rPr lang="en-US" altLang="zh-CN" sz="2025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break</a:t>
            </a:r>
            <a:r>
              <a:rPr lang="zh-CN" altLang="en-US" sz="2025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先后排序</a:t>
            </a:r>
            <a:endParaRPr lang="en-US" sz="2025" b="0" dirty="0">
              <a:solidFill>
                <a:srgbClr val="F8FAFC"/>
              </a:solidFill>
              <a:latin typeface="Consolas" panose="020B0609020204030204" pitchFamily="49" charset="0"/>
              <a:ea typeface="Menlo"/>
              <a:cs typeface="Menlo"/>
            </a:endParaRPr>
          </a:p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sort(ids, ids + N,</a:t>
            </a:r>
            <a:r>
              <a:rPr lang="en-US"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 </a:t>
            </a:r>
            <a:r>
              <a:rPr sz="2025" b="0" dirty="0" err="1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by_exit_round</a:t>
            </a: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);</a:t>
            </a:r>
          </a:p>
          <a:p>
            <a:endParaRPr lang="en-US" sz="2025" b="0" dirty="0">
              <a:solidFill>
                <a:srgbClr val="F8FAFC"/>
              </a:solidFill>
              <a:latin typeface="Consolas" panose="020B0609020204030204" pitchFamily="49" charset="0"/>
              <a:ea typeface="Menlo"/>
              <a:cs typeface="Menlo"/>
            </a:endParaRPr>
          </a:p>
          <a:p>
            <a:r>
              <a:rPr lang="en-US" sz="2025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// </a:t>
            </a:r>
            <a:r>
              <a:rPr lang="zh-CN" altLang="en-US" sz="2025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某种神秘的 </a:t>
            </a:r>
            <a:r>
              <a:rPr lang="en-US" altLang="zh-CN" sz="2025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CUDA </a:t>
            </a:r>
            <a:r>
              <a:rPr lang="zh-CN" altLang="en-US" sz="2025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显卡派发任务命令</a:t>
            </a:r>
            <a:endParaRPr sz="2025" b="0" dirty="0">
              <a:solidFill>
                <a:srgbClr val="F8FAFC"/>
              </a:solidFill>
              <a:latin typeface="Consolas" panose="020B0609020204030204" pitchFamily="49" charset="0"/>
              <a:ea typeface="Menlo"/>
              <a:cs typeface="Menlo"/>
            </a:endParaRPr>
          </a:p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update&lt;&lt;&lt;grid, block&gt;&gt;&gt;(ids, x);</a:t>
            </a:r>
            <a:endParaRPr lang="en-US" sz="2025" b="0" dirty="0">
              <a:solidFill>
                <a:srgbClr val="F8FAFC"/>
              </a:solidFill>
              <a:latin typeface="Consolas" panose="020B0609020204030204" pitchFamily="49" charset="0"/>
              <a:ea typeface="Menlo"/>
              <a:cs typeface="Menlo"/>
            </a:endParaRPr>
          </a:p>
          <a:p>
            <a:pPr algn="l">
              <a:defRPr sz="2025" b="0">
                <a:solidFill>
                  <a:srgbClr val="F8FAFC"/>
                </a:solidFill>
                <a:latin typeface="Menlo"/>
                <a:ea typeface="Menlo"/>
                <a:cs typeface="Menlo"/>
              </a:defRPr>
            </a:pPr>
            <a:r>
              <a:rPr lang="en-US" sz="2025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// </a:t>
            </a:r>
            <a:r>
              <a:rPr lang="zh-CN" altLang="en-US" sz="2025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等价于之前的一大车 </a:t>
            </a:r>
            <a:r>
              <a:rPr lang="en-US" altLang="zh-CN" sz="2025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for </a:t>
            </a:r>
            <a:r>
              <a:rPr lang="zh-CN" altLang="en-US" sz="2025" dirty="0">
                <a:solidFill>
                  <a:srgbClr val="F8FAFC"/>
                </a:solidFill>
                <a:latin typeface="Consolas" panose="020B0609020204030204" pitchFamily="49" charset="0"/>
                <a:ea typeface="Menlo"/>
                <a:cs typeface="Menlo"/>
              </a:rPr>
              <a:t>循环</a:t>
            </a:r>
            <a:endParaRPr sz="2025" b="0" dirty="0">
              <a:solidFill>
                <a:srgbClr val="F8FAFC"/>
              </a:solidFill>
              <a:latin typeface="Consolas" panose="020B0609020204030204" pitchFamily="49" charset="0"/>
              <a:ea typeface="Menlo"/>
              <a:cs typeface="Menlo"/>
            </a:endParaRPr>
          </a:p>
        </p:txBody>
      </p:sp>
      <p:sp>
        <p:nvSpPr>
          <p:cNvPr id="5" name="interleaved">
            <a:extLst>
              <a:ext uri="{FF2B5EF4-FFF2-40B4-BE49-F238E27FC236}">
                <a16:creationId xmlns:a16="http://schemas.microsoft.com/office/drawing/2014/main" id="{4BA80985-2410-4C53-BED2-D991CA574630}"/>
              </a:ext>
            </a:extLst>
          </p:cNvPr>
          <p:cNvSpPr>
            <a:spLocks noGrp="1"/>
          </p:cNvSpPr>
          <p:nvPr/>
        </p:nvSpPr>
        <p:spPr>
          <a:xfrm>
            <a:off x="7038975" y="5829300"/>
            <a:ext cx="1905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interleaved</a:t>
            </a:r>
          </a:p>
        </p:txBody>
      </p:sp>
      <p:sp>
        <p:nvSpPr>
          <p:cNvPr id="6" name="grouped">
            <a:extLst>
              <a:ext uri="{FF2B5EF4-FFF2-40B4-BE49-F238E27FC236}">
                <a16:creationId xmlns:a16="http://schemas.microsoft.com/office/drawing/2014/main" id="{C98A46AA-92AB-4678-B5FB-372B1ADC01ED}"/>
              </a:ext>
            </a:extLst>
          </p:cNvPr>
          <p:cNvSpPr>
            <a:spLocks noGrp="1"/>
          </p:cNvSpPr>
          <p:nvPr/>
        </p:nvSpPr>
        <p:spPr>
          <a:xfrm>
            <a:off x="8705850" y="5829300"/>
            <a:ext cx="1905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7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grouped</a:t>
            </a:r>
          </a:p>
        </p:txBody>
      </p:sp>
      <p:sp>
        <p:nvSpPr>
          <p:cNvPr id="7" name="interleaved-v">
            <a:extLst>
              <a:ext uri="{FF2B5EF4-FFF2-40B4-BE49-F238E27FC236}">
                <a16:creationId xmlns:a16="http://schemas.microsoft.com/office/drawing/2014/main" id="{936FD2C0-FF14-41A0-8D7D-6E2B9A491B65}"/>
              </a:ext>
            </a:extLst>
          </p:cNvPr>
          <p:cNvSpPr>
            <a:spLocks noGrp="1"/>
          </p:cNvSpPr>
          <p:nvPr/>
        </p:nvSpPr>
        <p:spPr>
          <a:xfrm>
            <a:off x="7134225" y="2143125"/>
            <a:ext cx="1714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91A0B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91A0B2"/>
                </a:solidFill>
                <a:latin typeface="Aptos"/>
                <a:ea typeface="Aptos"/>
                <a:cs typeface="Aptos"/>
              </a:rPr>
              <a:t>0.289 ms</a:t>
            </a:r>
          </a:p>
        </p:txBody>
      </p:sp>
      <p:sp>
        <p:nvSpPr>
          <p:cNvPr id="8" name="grouped-v">
            <a:extLst>
              <a:ext uri="{FF2B5EF4-FFF2-40B4-BE49-F238E27FC236}">
                <a16:creationId xmlns:a16="http://schemas.microsoft.com/office/drawing/2014/main" id="{6B8BBE90-0CE0-4606-96CD-A70C61B21400}"/>
              </a:ext>
            </a:extLst>
          </p:cNvPr>
          <p:cNvSpPr>
            <a:spLocks noGrp="1"/>
          </p:cNvSpPr>
          <p:nvPr/>
        </p:nvSpPr>
        <p:spPr>
          <a:xfrm>
            <a:off x="8801100" y="3286125"/>
            <a:ext cx="1714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0.166 ms</a:t>
            </a:r>
          </a:p>
        </p:txBody>
      </p:sp>
    </p:spTree>
    <p:extLst>
      <p:ext uri="{BB962C8B-B14F-4D97-AF65-F5344CB8AC3E}">
        <p14:creationId xmlns:p14="http://schemas.microsoft.com/office/powerpoint/2010/main" val="721772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oping Video 7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3333750"/>
            <a:ext cx="12192000" cy="3524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">
            <a:extLst>
              <a:ext uri="{FF2B5EF4-FFF2-40B4-BE49-F238E27FC236}">
                <a16:creationId xmlns:a16="http://schemas.microsoft.com/office/drawing/2014/main" id="{68D36C09-0BE3-4DB7-89C1-6E5D751A6E47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Example: bitset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5694258E-7BB4-47D9-B600-6C074A6A2CD5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3" name="bitset-divider">
            <a:extLst>
              <a:ext uri="{FF2B5EF4-FFF2-40B4-BE49-F238E27FC236}">
                <a16:creationId xmlns:a16="http://schemas.microsoft.com/office/drawing/2014/main" id="{FDAF0688-4858-49CF-A77B-F79AD83D71E2}"/>
              </a:ext>
            </a:extLst>
          </p:cNvPr>
          <p:cNvSpPr>
            <a:spLocks noGrp="1"/>
          </p:cNvSpPr>
          <p:nvPr/>
        </p:nvSpPr>
        <p:spPr>
          <a:xfrm>
            <a:off x="6096000" y="1428750"/>
            <a:ext cx="19050" cy="1952625"/>
          </a:xfrm>
          <a:prstGeom prst="rect">
            <a:avLst/>
          </a:prstGeom>
          <a:solidFill>
            <a:srgbClr val="E6EDF5"/>
          </a:solidFill>
          <a:ln w="0">
            <a:solidFill>
              <a:srgbClr val="E6EDF5"/>
            </a:solidFill>
            <a:prstDash val="solid"/>
          </a:ln>
        </p:spPr>
      </p:sp>
      <p:sp>
        <p:nvSpPr>
          <p:cNvPr id="4" name="naive-code-panel">
            <a:extLst>
              <a:ext uri="{FF2B5EF4-FFF2-40B4-BE49-F238E27FC236}">
                <a16:creationId xmlns:a16="http://schemas.microsoft.com/office/drawing/2014/main" id="{B96174C6-705F-4204-99A5-2F9C420824F1}"/>
              </a:ext>
            </a:extLst>
          </p:cNvPr>
          <p:cNvSpPr>
            <a:spLocks noGrp="1"/>
          </p:cNvSpPr>
          <p:nvPr/>
        </p:nvSpPr>
        <p:spPr>
          <a:xfrm>
            <a:off x="762000" y="1476375"/>
            <a:ext cx="4762500" cy="1857375"/>
          </a:xfrm>
          <a:prstGeom prst="roundRect">
            <a:avLst>
              <a:gd name="adj" fmla="val 4103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5" name="bitset-code-panel">
            <a:extLst>
              <a:ext uri="{FF2B5EF4-FFF2-40B4-BE49-F238E27FC236}">
                <a16:creationId xmlns:a16="http://schemas.microsoft.com/office/drawing/2014/main" id="{511B35D6-642B-4E19-BE57-D3C570306968}"/>
              </a:ext>
            </a:extLst>
          </p:cNvPr>
          <p:cNvSpPr>
            <a:spLocks noGrp="1"/>
          </p:cNvSpPr>
          <p:nvPr/>
        </p:nvSpPr>
        <p:spPr>
          <a:xfrm>
            <a:off x="6667500" y="1476375"/>
            <a:ext cx="4762500" cy="1857375"/>
          </a:xfrm>
          <a:prstGeom prst="roundRect">
            <a:avLst>
              <a:gd name="adj" fmla="val 4103"/>
            </a:avLst>
          </a:prstGeom>
          <a:solidFill>
            <a:srgbClr val="0D1B2A"/>
          </a:solidFill>
          <a:ln w="0">
            <a:solidFill>
              <a:srgbClr val="0D1B2A"/>
            </a:solidFill>
            <a:prstDash val="solid"/>
          </a:ln>
        </p:spPr>
      </p:sp>
      <p:sp>
        <p:nvSpPr>
          <p:cNvPr id="6" name="naive-label">
            <a:extLst>
              <a:ext uri="{FF2B5EF4-FFF2-40B4-BE49-F238E27FC236}">
                <a16:creationId xmlns:a16="http://schemas.microsoft.com/office/drawing/2014/main" id="{CA0CB476-EAC2-4015-B433-ACB689FB8711}"/>
              </a:ext>
            </a:extLst>
          </p:cNvPr>
          <p:cNvSpPr>
            <a:spLocks noGrp="1"/>
          </p:cNvSpPr>
          <p:nvPr/>
        </p:nvSpPr>
        <p:spPr>
          <a:xfrm>
            <a:off x="762000" y="1123950"/>
            <a:ext cx="485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91A0B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91A0B2"/>
                </a:solidFill>
                <a:latin typeface="Aptos"/>
                <a:ea typeface="Aptos"/>
                <a:cs typeface="Aptos"/>
              </a:rPr>
              <a:t>naive</a:t>
            </a:r>
          </a:p>
        </p:txBody>
      </p:sp>
      <p:sp>
        <p:nvSpPr>
          <p:cNvPr id="7" name="bitset-label">
            <a:extLst>
              <a:ext uri="{FF2B5EF4-FFF2-40B4-BE49-F238E27FC236}">
                <a16:creationId xmlns:a16="http://schemas.microsoft.com/office/drawing/2014/main" id="{5DD24D1B-CC95-4D60-9DBB-59CE060EB359}"/>
              </a:ext>
            </a:extLst>
          </p:cNvPr>
          <p:cNvSpPr>
            <a:spLocks noGrp="1"/>
          </p:cNvSpPr>
          <p:nvPr/>
        </p:nvSpPr>
        <p:spPr>
          <a:xfrm>
            <a:off x="6572250" y="1123950"/>
            <a:ext cx="4857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bitset</a:t>
            </a:r>
          </a:p>
        </p:txBody>
      </p:sp>
      <p:sp>
        <p:nvSpPr>
          <p:cNvPr id="8" name="naive-code">
            <a:extLst>
              <a:ext uri="{FF2B5EF4-FFF2-40B4-BE49-F238E27FC236}">
                <a16:creationId xmlns:a16="http://schemas.microsoft.com/office/drawing/2014/main" id="{423878D4-B757-420B-BE61-EFD6B2AB7FBF}"/>
              </a:ext>
            </a:extLst>
          </p:cNvPr>
          <p:cNvSpPr>
            <a:spLocks noGrp="1"/>
          </p:cNvSpPr>
          <p:nvPr/>
        </p:nvSpPr>
        <p:spPr>
          <a:xfrm>
            <a:off x="876300" y="1743075"/>
            <a:ext cx="457200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0">
                <a:solidFill>
                  <a:srgbClr val="FFFFFF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for (int </a:t>
            </a:r>
            <a:r>
              <a:rPr sz="2025" b="0" dirty="0" err="1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sz="2025" b="0" dirty="0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 = 0; </a:t>
            </a:r>
            <a:r>
              <a:rPr sz="2025" b="0" dirty="0" err="1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sz="2025" b="0" dirty="0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 &lt; 64; ++</a:t>
            </a:r>
            <a:r>
              <a:rPr sz="2025" b="0" dirty="0" err="1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sz="2025" b="0" dirty="0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)</a:t>
            </a:r>
          </a:p>
          <a:p>
            <a:pPr algn="l">
              <a:defRPr sz="2025" b="0">
                <a:solidFill>
                  <a:srgbClr val="FFFFFF"/>
                </a:solidFill>
                <a:latin typeface="Menlo"/>
                <a:ea typeface="Menlo"/>
                <a:cs typeface="Menlo"/>
              </a:defRPr>
            </a:pPr>
            <a:r>
              <a:rPr sz="2025" b="0" dirty="0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  </a:t>
            </a:r>
            <a:r>
              <a:rPr sz="2025" b="0" dirty="0" err="1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ans</a:t>
            </a:r>
            <a:r>
              <a:rPr sz="2025" b="0" dirty="0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 += a[</a:t>
            </a:r>
            <a:r>
              <a:rPr sz="2025" b="0" dirty="0" err="1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sz="2025" b="0" dirty="0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] &amp; b[</a:t>
            </a:r>
            <a:r>
              <a:rPr sz="2025" b="0" dirty="0" err="1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i</a:t>
            </a:r>
            <a:r>
              <a:rPr sz="2025" b="0" dirty="0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];</a:t>
            </a:r>
          </a:p>
        </p:txBody>
      </p:sp>
      <p:sp>
        <p:nvSpPr>
          <p:cNvPr id="9" name="bitset-code">
            <a:extLst>
              <a:ext uri="{FF2B5EF4-FFF2-40B4-BE49-F238E27FC236}">
                <a16:creationId xmlns:a16="http://schemas.microsoft.com/office/drawing/2014/main" id="{48688F87-A1BB-45B7-B213-F302D29CED2F}"/>
              </a:ext>
            </a:extLst>
          </p:cNvPr>
          <p:cNvSpPr>
            <a:spLocks noGrp="1"/>
          </p:cNvSpPr>
          <p:nvPr/>
        </p:nvSpPr>
        <p:spPr>
          <a:xfrm>
            <a:off x="6715125" y="1838325"/>
            <a:ext cx="4714875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75" b="0">
                <a:solidFill>
                  <a:srgbClr val="FFFFFF"/>
                </a:solidFill>
                <a:latin typeface="Menlo"/>
                <a:ea typeface="Menlo"/>
                <a:cs typeface="Menlo"/>
              </a:defRPr>
            </a:pPr>
            <a:r>
              <a:rPr lang="en-US" sz="2175" dirty="0" err="1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bitset</a:t>
            </a:r>
            <a:r>
              <a:rPr lang="en-US" sz="2175" dirty="0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&lt;64&gt; A, B;</a:t>
            </a:r>
            <a:endParaRPr lang="en-US" sz="2175" b="0" dirty="0">
              <a:solidFill>
                <a:srgbClr val="FFFFFF"/>
              </a:solidFill>
              <a:latin typeface="Consolas" panose="020B0609020204030204" pitchFamily="49" charset="0"/>
              <a:ea typeface="Menlo"/>
              <a:cs typeface="Menlo"/>
            </a:endParaRPr>
          </a:p>
          <a:p>
            <a:pPr algn="l">
              <a:defRPr sz="2175" b="0">
                <a:solidFill>
                  <a:srgbClr val="FFFFFF"/>
                </a:solidFill>
                <a:latin typeface="Menlo"/>
                <a:ea typeface="Menlo"/>
                <a:cs typeface="Menlo"/>
              </a:defRPr>
            </a:pPr>
            <a:r>
              <a:rPr sz="2175" b="0" dirty="0" err="1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ans</a:t>
            </a:r>
            <a:r>
              <a:rPr sz="2175" b="0" dirty="0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 += </a:t>
            </a:r>
            <a:r>
              <a:rPr lang="en-US" sz="2175" b="0" dirty="0" err="1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some_</a:t>
            </a:r>
            <a:r>
              <a:rPr sz="2175" b="0" dirty="0" err="1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popcount</a:t>
            </a:r>
            <a:r>
              <a:rPr sz="2175" b="0" dirty="0">
                <a:solidFill>
                  <a:srgbClr val="FFFFFF"/>
                </a:solidFill>
                <a:latin typeface="Consolas" panose="020B0609020204030204" pitchFamily="49" charset="0"/>
                <a:ea typeface="Menlo"/>
                <a:cs typeface="Menlo"/>
              </a:rPr>
              <a:t>(A &amp; B);</a:t>
            </a:r>
          </a:p>
        </p:txBody>
      </p:sp>
    </p:spTree>
    <p:extLst>
      <p:ext uri="{BB962C8B-B14F-4D97-AF65-F5344CB8AC3E}">
        <p14:creationId xmlns:p14="http://schemas.microsoft.com/office/powerpoint/2010/main" val="1601352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oping Video 8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">
            <a:extLst>
              <a:ext uri="{FF2B5EF4-FFF2-40B4-BE49-F238E27FC236}">
                <a16:creationId xmlns:a16="http://schemas.microsoft.com/office/drawing/2014/main" id="{429384E2-70A2-48AC-9A7F-9040C6DA9415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Hardware: Scalar vs SIMD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D7C9F5F8-C0B6-4F00-9079-9937DEAF470D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3" name="cpu">
            <a:extLst>
              <a:ext uri="{FF2B5EF4-FFF2-40B4-BE49-F238E27FC236}">
                <a16:creationId xmlns:a16="http://schemas.microsoft.com/office/drawing/2014/main" id="{19AD8C5B-5F8E-4C9A-9AFC-D72E9D52BCCD}"/>
              </a:ext>
            </a:extLst>
          </p:cNvPr>
          <p:cNvSpPr>
            <a:spLocks noGrp="1"/>
          </p:cNvSpPr>
          <p:nvPr/>
        </p:nvSpPr>
        <p:spPr>
          <a:xfrm>
            <a:off x="1809750" y="1200150"/>
            <a:ext cx="1809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CPU</a:t>
            </a:r>
          </a:p>
        </p:txBody>
      </p:sp>
      <p:sp>
        <p:nvSpPr>
          <p:cNvPr id="4" name="simd">
            <a:extLst>
              <a:ext uri="{FF2B5EF4-FFF2-40B4-BE49-F238E27FC236}">
                <a16:creationId xmlns:a16="http://schemas.microsoft.com/office/drawing/2014/main" id="{7F7F0979-AB28-4631-A139-F2027546C7A9}"/>
              </a:ext>
            </a:extLst>
          </p:cNvPr>
          <p:cNvSpPr>
            <a:spLocks noGrp="1"/>
          </p:cNvSpPr>
          <p:nvPr/>
        </p:nvSpPr>
        <p:spPr>
          <a:xfrm>
            <a:off x="8001000" y="1200150"/>
            <a:ext cx="1809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SIMD</a:t>
            </a:r>
          </a:p>
        </p:txBody>
      </p:sp>
    </p:spTree>
    <p:extLst>
      <p:ext uri="{BB962C8B-B14F-4D97-AF65-F5344CB8AC3E}">
        <p14:creationId xmlns:p14="http://schemas.microsoft.com/office/powerpoint/2010/main" val="16239514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ooping Video 9.1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itle">
            <a:extLst>
              <a:ext uri="{FF2B5EF4-FFF2-40B4-BE49-F238E27FC236}">
                <a16:creationId xmlns:a16="http://schemas.microsoft.com/office/drawing/2014/main" id="{3803BA21-D86C-4435-81B1-12056539F0FC}"/>
              </a:ext>
            </a:extLst>
          </p:cNvPr>
          <p:cNvSpPr>
            <a:spLocks noGrp="1"/>
          </p:cNvSpPr>
          <p:nvPr/>
        </p:nvSpPr>
        <p:spPr>
          <a:xfrm>
            <a:off x="590550" y="361950"/>
            <a:ext cx="102870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225" b="1">
                <a:solidFill>
                  <a:srgbClr val="101828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101828"/>
                </a:solidFill>
                <a:latin typeface="Aptos"/>
                <a:ea typeface="Aptos"/>
                <a:cs typeface="Aptos"/>
              </a:rPr>
              <a:t>Hardware: Array to Warps</a:t>
            </a:r>
          </a:p>
        </p:txBody>
      </p:sp>
      <p:sp>
        <p:nvSpPr>
          <p:cNvPr id="2" name="page">
            <a:extLst>
              <a:ext uri="{FF2B5EF4-FFF2-40B4-BE49-F238E27FC236}">
                <a16:creationId xmlns:a16="http://schemas.microsoft.com/office/drawing/2014/main" id="{193A4C34-8624-4E56-B8DB-9CF54FE5B136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571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1200" b="0">
                <a:solidFill>
                  <a:srgbClr val="667085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667085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3" name="w0">
            <a:extLst>
              <a:ext uri="{FF2B5EF4-FFF2-40B4-BE49-F238E27FC236}">
                <a16:creationId xmlns:a16="http://schemas.microsoft.com/office/drawing/2014/main" id="{CAD04C33-709C-41F3-90A2-B4C97C6A5E88}"/>
              </a:ext>
            </a:extLst>
          </p:cNvPr>
          <p:cNvSpPr>
            <a:spLocks noGrp="1"/>
          </p:cNvSpPr>
          <p:nvPr/>
        </p:nvSpPr>
        <p:spPr>
          <a:xfrm>
            <a:off x="1028700" y="3429000"/>
            <a:ext cx="666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W0</a:t>
            </a:r>
          </a:p>
        </p:txBody>
      </p:sp>
      <p:sp>
        <p:nvSpPr>
          <p:cNvPr id="4" name="w1">
            <a:extLst>
              <a:ext uri="{FF2B5EF4-FFF2-40B4-BE49-F238E27FC236}">
                <a16:creationId xmlns:a16="http://schemas.microsoft.com/office/drawing/2014/main" id="{24612C9E-4927-4272-A273-FDC03C96D969}"/>
              </a:ext>
            </a:extLst>
          </p:cNvPr>
          <p:cNvSpPr>
            <a:spLocks noGrp="1"/>
          </p:cNvSpPr>
          <p:nvPr/>
        </p:nvSpPr>
        <p:spPr>
          <a:xfrm>
            <a:off x="2409825" y="3429000"/>
            <a:ext cx="666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W1</a:t>
            </a:r>
          </a:p>
        </p:txBody>
      </p:sp>
      <p:sp>
        <p:nvSpPr>
          <p:cNvPr id="5" name="w2">
            <a:extLst>
              <a:ext uri="{FF2B5EF4-FFF2-40B4-BE49-F238E27FC236}">
                <a16:creationId xmlns:a16="http://schemas.microsoft.com/office/drawing/2014/main" id="{9EEE5522-EF57-4857-A791-B22DEEFC8502}"/>
              </a:ext>
            </a:extLst>
          </p:cNvPr>
          <p:cNvSpPr>
            <a:spLocks noGrp="1"/>
          </p:cNvSpPr>
          <p:nvPr/>
        </p:nvSpPr>
        <p:spPr>
          <a:xfrm>
            <a:off x="3790950" y="3429000"/>
            <a:ext cx="666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W2</a:t>
            </a:r>
          </a:p>
        </p:txBody>
      </p:sp>
      <p:sp>
        <p:nvSpPr>
          <p:cNvPr id="6" name="w3">
            <a:extLst>
              <a:ext uri="{FF2B5EF4-FFF2-40B4-BE49-F238E27FC236}">
                <a16:creationId xmlns:a16="http://schemas.microsoft.com/office/drawing/2014/main" id="{D390D467-68C8-4B5D-ADD1-884E0926C936}"/>
              </a:ext>
            </a:extLst>
          </p:cNvPr>
          <p:cNvSpPr>
            <a:spLocks noGrp="1"/>
          </p:cNvSpPr>
          <p:nvPr/>
        </p:nvSpPr>
        <p:spPr>
          <a:xfrm>
            <a:off x="5172075" y="3429000"/>
            <a:ext cx="666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W3</a:t>
            </a:r>
          </a:p>
        </p:txBody>
      </p:sp>
      <p:sp>
        <p:nvSpPr>
          <p:cNvPr id="7" name="w4">
            <a:extLst>
              <a:ext uri="{FF2B5EF4-FFF2-40B4-BE49-F238E27FC236}">
                <a16:creationId xmlns:a16="http://schemas.microsoft.com/office/drawing/2014/main" id="{1BD4D39C-9F09-4BCF-B6AF-C68EB7F044CF}"/>
              </a:ext>
            </a:extLst>
          </p:cNvPr>
          <p:cNvSpPr>
            <a:spLocks noGrp="1"/>
          </p:cNvSpPr>
          <p:nvPr/>
        </p:nvSpPr>
        <p:spPr>
          <a:xfrm>
            <a:off x="6553200" y="3429000"/>
            <a:ext cx="666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W4</a:t>
            </a:r>
          </a:p>
        </p:txBody>
      </p:sp>
      <p:sp>
        <p:nvSpPr>
          <p:cNvPr id="8" name="w5">
            <a:extLst>
              <a:ext uri="{FF2B5EF4-FFF2-40B4-BE49-F238E27FC236}">
                <a16:creationId xmlns:a16="http://schemas.microsoft.com/office/drawing/2014/main" id="{3D95FC77-5386-4C78-B071-127C95396527}"/>
              </a:ext>
            </a:extLst>
          </p:cNvPr>
          <p:cNvSpPr>
            <a:spLocks noGrp="1"/>
          </p:cNvSpPr>
          <p:nvPr/>
        </p:nvSpPr>
        <p:spPr>
          <a:xfrm>
            <a:off x="7934325" y="3429000"/>
            <a:ext cx="666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W5</a:t>
            </a:r>
          </a:p>
        </p:txBody>
      </p:sp>
      <p:sp>
        <p:nvSpPr>
          <p:cNvPr id="9" name="w6">
            <a:extLst>
              <a:ext uri="{FF2B5EF4-FFF2-40B4-BE49-F238E27FC236}">
                <a16:creationId xmlns:a16="http://schemas.microsoft.com/office/drawing/2014/main" id="{FE684BBA-328B-4D04-9C86-74C75C16959E}"/>
              </a:ext>
            </a:extLst>
          </p:cNvPr>
          <p:cNvSpPr>
            <a:spLocks noGrp="1"/>
          </p:cNvSpPr>
          <p:nvPr/>
        </p:nvSpPr>
        <p:spPr>
          <a:xfrm>
            <a:off x="9315450" y="3429000"/>
            <a:ext cx="666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W6</a:t>
            </a:r>
          </a:p>
        </p:txBody>
      </p:sp>
      <p:sp>
        <p:nvSpPr>
          <p:cNvPr id="10" name="w7">
            <a:extLst>
              <a:ext uri="{FF2B5EF4-FFF2-40B4-BE49-F238E27FC236}">
                <a16:creationId xmlns:a16="http://schemas.microsoft.com/office/drawing/2014/main" id="{579E960C-43A4-47BD-A8B8-F231641A880B}"/>
              </a:ext>
            </a:extLst>
          </p:cNvPr>
          <p:cNvSpPr>
            <a:spLocks noGrp="1"/>
          </p:cNvSpPr>
          <p:nvPr/>
        </p:nvSpPr>
        <p:spPr>
          <a:xfrm>
            <a:off x="10696575" y="3429000"/>
            <a:ext cx="666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2688F5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2688F5"/>
                </a:solidFill>
                <a:latin typeface="Aptos"/>
                <a:ea typeface="Aptos"/>
                <a:cs typeface="Aptos"/>
              </a:rPr>
              <a:t>W7</a:t>
            </a:r>
          </a:p>
        </p:txBody>
      </p:sp>
    </p:spTree>
    <p:extLst>
      <p:ext uri="{BB962C8B-B14F-4D97-AF65-F5344CB8AC3E}">
        <p14:creationId xmlns:p14="http://schemas.microsoft.com/office/powerpoint/2010/main" val="1279293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xmlns:p14="http://schemas.microsoft.com/office/powerpoint/2010/main" spd="slow" p14:dur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1034</Words>
  <Application>Microsoft Office PowerPoint</Application>
  <DocSecurity>0</DocSecurity>
  <PresentationFormat>Widescreen</PresentationFormat>
  <Paragraphs>301</Paragraphs>
  <Slides>47</Slides>
  <Notes>46</Notes>
  <HiddenSlides>2</HiddenSlides>
  <MMClips>31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1" baseType="lpstr">
      <vt:lpstr>Aptos</vt:lpstr>
      <vt:lpstr>Calibri</vt:lpstr>
      <vt:lpstr>Consolas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Maxmilite M</cp:lastModifiedBy>
  <cp:revision>92</cp:revision>
  <dcterms:created xsi:type="dcterms:W3CDTF">2026-07-16T20:16:44Z</dcterms:created>
  <dcterms:modified xsi:type="dcterms:W3CDTF">2026-07-19T15:14:00Z</dcterms:modified>
</cp:coreProperties>
</file>